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9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3" r:id="rId19"/>
    <p:sldId id="274" r:id="rId20"/>
    <p:sldId id="296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5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6609" autoAdjust="0"/>
  </p:normalViewPr>
  <p:slideViewPr>
    <p:cSldViewPr showGuides="1">
      <p:cViewPr>
        <p:scale>
          <a:sx n="59" d="100"/>
          <a:sy n="59" d="100"/>
        </p:scale>
        <p:origin x="-16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>
        <p:scale>
          <a:sx n="100" d="100"/>
          <a:sy n="100" d="100"/>
        </p:scale>
        <p:origin x="-2832" y="60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9A22-E271-4B7A-AF32-6EF9B466E429}" type="datetimeFigureOut">
              <a:rPr lang="fr-CH" smtClean="0"/>
              <a:t>30.08.2017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69B13-2905-450F-B4CF-05C7BC9EED1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573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1A6D5-DF9B-4875-AA0D-93F27B3E0474}" type="datetimeFigureOut">
              <a:rPr lang="fr-CH" smtClean="0"/>
              <a:t>30.08.2017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C476-CBC3-4C02-B6B7-FF38BF3A8DC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60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gendundmedien.ch/fileadmin/user_upload/Brosch%C3%BCren_Flyer/Brosch%C3%BCre_Medienkompetenz_Schule/Broschu%CC%88re_Medienkompetenz_im_Schulalltag_2014.pdf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jugendundmedien.ch/fileadmin/user_upload/Brosch%C3%BCren_Flyer/Brosch%C3%BCre_Tipps_Medienkompetenz/Brosch%C3%BCre_Medienkompetenz_D_2015_5_Auflage.pdf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39605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Nr.3: «Mit Jugendlichen über Alkohol, Tabak und andere Drogen sprechen»: http://shop.addictionsuisse.ch/download/8a53cbe6fefb2266712ed39691392c49e866d881.pdf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«Rauchen: Mit Kindern und Jugendlichen darüber sprechen»: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http://shop.addictionsuisse.ch/download/5162a049974c2f12e51e3c814f8e2be3dd636b2d.pdf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382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458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4770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</a:p>
          <a:p>
            <a:pPr>
              <a:lnSpc>
                <a:spcPct val="90000"/>
              </a:lnSpc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Alkoholheft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Nr.2 «Alkohol im Körper – Wirkung und Abbau»: http://shop.addictionsuisse.ch/download/511e12e24762a69abe37061a800462933b45595d.pdf</a:t>
            </a:r>
          </a:p>
          <a:p>
            <a:pPr>
              <a:lnSpc>
                <a:spcPct val="90000"/>
              </a:lnSpc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Alkoholheft Nr.3 «Alkohol im Strassenverkehr – Risiken erkennen und Verhalten anpassen»: </a:t>
            </a:r>
          </a:p>
          <a:p>
            <a:pPr>
              <a:lnSpc>
                <a:spcPct val="90000"/>
              </a:lnSpc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http://shop.addictionsuisse.ch/download/fbb17aa63d9bec6bcb71ffb66fe8c3c14e1f76ca.pdf 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Alkoholheft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Nr. 4 «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und Rausch – zwischen Risiken und dem Wunsch nach Entgrenzung»: 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http://shop.addictionsuisse.ch/download/965e09d9624c55ecd1f0e6f5077eec3acd0eabee.pdf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und Gesundheit: http://shop.addictionsuisse.ch/download/8c6334311f7daa9d8144d1e0fe167d9c07073219.pdf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und Gewalt (BAG): https://www.bag.admin.ch/bag/de/home/themen/mensch-gesundheit/sucht/alkohol.html</a:t>
            </a:r>
          </a:p>
          <a:p>
            <a:pPr>
              <a:lnSpc>
                <a:spcPct val="90000"/>
              </a:lnSpc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Eltern: 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Nr.3: «Mit Jugendlichen über Alkohol, Tabak und andere Drogen sprechen»: http://shop.addictionsuisse.ch/download/8a53cbe6fefb2266712ed39691392c49e866d881.pdf</a:t>
            </a:r>
          </a:p>
          <a:p>
            <a:pPr>
              <a:lnSpc>
                <a:spcPct val="90000"/>
              </a:lnSpc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– mit Jugendlichen darüber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sprechen: http://shop.addictionsuisse.ch/download/3d635006cf666a19c60ff7d00dc18dbc9e5994bb.pdf</a:t>
            </a:r>
          </a:p>
          <a:p>
            <a:pPr>
              <a:lnSpc>
                <a:spcPct val="90000"/>
              </a:lnSpc>
            </a:pP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Jugendliche:</a:t>
            </a:r>
          </a:p>
          <a:p>
            <a:pPr>
              <a:lnSpc>
                <a:spcPct val="90000"/>
              </a:lnSpc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Alkohol: http://shop.addictionsuisse.ch/download/4dbd36b77dd7fa9f3222bbac24d1be27c1ee0bc7.pdf</a:t>
            </a:r>
          </a:p>
          <a:p>
            <a:pPr>
              <a:lnSpc>
                <a:spcPct val="90000"/>
              </a:lnSpc>
            </a:pPr>
            <a:endParaRPr lang="fr-CH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1001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Alkohol: </a:t>
            </a:r>
          </a:p>
          <a:p>
            <a:r>
              <a:rPr lang="fr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http://shop.addictionsuisse.ch/download/2189b3c0b7ba82e5c562e4bca16fd07216ae6404.pdf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Alkoholheft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Nr. 4 «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und Rausch – zwischen Risiken und dem Wunsch nach Entgrenzung»: </a:t>
            </a:r>
          </a:p>
          <a:p>
            <a:pPr>
              <a:lnSpc>
                <a:spcPct val="90000"/>
              </a:lnSpc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http://shop.addictionsuisse.ch/download/965e09d9624c55ecd1f0e6f5077eec3acd0eabee.pdf</a:t>
            </a:r>
          </a:p>
          <a:p>
            <a:endParaRPr lang="fr-CH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216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kern="12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Sorry, aber du bist zu jung – ich darf dir keinen Alkohol verkaufen: </a:t>
            </a:r>
            <a:r>
              <a:rPr lang="fr-CA" sz="1000" b="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http://shop.addictionsuisse.ch/download/da4c466fd05190da1c9367d337ca5d63c8413ffa.pdf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7909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2696" y="4343400"/>
            <a:ext cx="5486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</a:p>
          <a:p>
            <a:pPr>
              <a:lnSpc>
                <a:spcPct val="90000"/>
              </a:lnSpc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Alkoholheft Nr.5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«Alkohol und Werbung»: </a:t>
            </a:r>
          </a:p>
          <a:p>
            <a:pPr>
              <a:lnSpc>
                <a:spcPct val="90000"/>
              </a:lnSpc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http://shop.addictionsuisse.ch/download/7e9c14e58b9ef7f3897a9b7ef2fff9310cf2a648.pdf</a:t>
            </a:r>
            <a:endParaRPr lang="de-CH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CH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Nr.3: «Mit Jugendlichen über Alkohol, Tabak und andere Drogen sprechen»: http://shop.addictionsuisse.ch/download/8a53cbe6fefb2266712ed39691392c49e866d881.pdf</a:t>
            </a:r>
          </a:p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Nr.4: «Ausgang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und Partys»: </a:t>
            </a:r>
          </a:p>
          <a:p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http://shop.addictionsuisse.ch/download/610cb8afa93533d347a18631b440574157ba3f61.pdf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– mit Jugendlichen darüber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sprechen: http://shop.addictionsuisse.ch/download/3d635006cf666a19c60ff7d00dc18dbc9e5994bb.pdf</a:t>
            </a:r>
          </a:p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Grenzenlos: Tipps und Infos für Eltern: http://shop.addictionsuisse.ch/download/e535fb399129e98c92b8161a5067a947f9218653.pdf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3969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8282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Fokus Cannabis: http://shop.addictionsuisse.ch/download/c2c4ebf2ded4974b1287940e07e7f29c42e1d9f6.pdf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</a:t>
            </a:r>
            <a:r>
              <a:rPr lang="de-CH" sz="10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SchülerInnen</a:t>
            </a:r>
            <a:endParaRPr lang="de-CH" sz="10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Cannabis: http://shop.addictionsuisse.ch/download/0010a03a37520bae5bffe9d7540e2328627d4da3.pdf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4487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Fokus Cannabis: http://shop.addictionsuisse.ch/download/c2c4ebf2ded4974b1287940e07e7f29c42e1d9f6.pdf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3310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Fokus Cannabis: http://shop.addictionsuisse.ch/download/c2c4ebf2ded4974b1287940e07e7f29c42e1d9f6.pdf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Fragen und Antworten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zu Cannabis: http://shop.addictionsuisse.ch/download/f4c7c72d353f72e11dc277fddf1e2ab94b746dd8.pdf</a:t>
            </a:r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793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0986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Fokus Cannabis: http://shop.addictionsuisse.ch/download/c2c4ebf2ded4974b1287940e07e7f29c42e1d9f6.pdf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Fragen und Antworten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zu Cannabis: http://shop.addictionsuisse.ch/download/f4c7c72d353f72e11dc277fddf1e2ab94b746dd8.pdf</a:t>
            </a:r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7932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Fokus Cannabis: http://shop.addictionsuisse.ch/download/c2c4ebf2ded4974b1287940e07e7f29c42e1d9f6.pdf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Fragen und Antworten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zu Cannabis: http://shop.addictionsuisse.ch/download/f4c7c72d353f72e11dc277fddf1e2ab94b746dd8.pdf</a:t>
            </a:r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5332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«Alkohol, illegale Drogen und Medikamente im Strassenverkehr» </a:t>
            </a:r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http://shop.addictionsuisse.ch/download/e46123f588252ef9ca93040f439af2c6a73f20db.pdf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http://shop.addictionsuisse.ch/download/b123995fa7ff93734793870b919c699de406430c.pdf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Nr.5 «Freiheiten geben-Grenzen setzen»: http://shop.addictionsuisse.ch/download/610cb8afa93533d347a18631b440574157ba3f61.pdf</a:t>
            </a:r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0280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667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179388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88640" y="3779912"/>
            <a:ext cx="6624736" cy="5040560"/>
          </a:xfrm>
        </p:spPr>
        <p:txBody>
          <a:bodyPr/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Plattform Jugend und Medien: http://www.jugendundmedien.ch/de/home/einstiegsseite-home-lehrpersonen.html</a:t>
            </a:r>
            <a:endParaRPr lang="de-CH" sz="1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Onlinesucht: http://shop.addictionsuisse.ch/download/40151042273981c423f3963397cad1181eff2f6a.pdf</a:t>
            </a:r>
          </a:p>
          <a:p>
            <a:pPr marL="171450" indent="-171450">
              <a:buFontTx/>
              <a:buChar char="-"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JAMES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Studie zum Mediengebrauch der 12-19 Jährigen</a:t>
            </a:r>
          </a:p>
          <a:p>
            <a:pPr marL="171450" indent="-171450">
              <a:buFontTx/>
              <a:buChar char="-"/>
            </a:pPr>
            <a:r>
              <a:rPr lang="de-CH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Medienkompetenz</a:t>
            </a:r>
            <a:r>
              <a:rPr lang="de-CH" sz="1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de-CH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Schulalltag:  </a:t>
            </a:r>
            <a:r>
              <a:rPr lang="de-CH" sz="10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http://www.jugendundmedien.ch/fileadmin/user_upload/Brosch%C3%BCren_Flyer/Brosch%C3%BCre_Medienkompetenz_Schule/Broschu%CC%88re_Medienkompetenz_im_Schulalltag_2014.pdf</a:t>
            </a:r>
            <a:r>
              <a:rPr lang="fr-CH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0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</a:t>
            </a:r>
          </a:p>
          <a:p>
            <a:pPr marL="171450" indent="-171450">
              <a:buFontTx/>
              <a:buChar char="-"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Plattform Jugend und Medien: http://www.jugendundmedien.ch/de/home/einstiegsseite-home-eltern.html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8 «vernetzte Kinder- verunsicherte Eltern»: http://shop.addictionsuisse.ch/download/1bde6aabc4ba8b4ed9b564fe76c78dba6773e982.pdf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Surfen, 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gamen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chatten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mit Kindern und Jugendlichen darüber sprechen: http://shop.addictionsuisse.ch/download/0db8f5aebb1c980707dd379a624ccfae96e107f5.pdf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Ratgeber digitale Medien für Eltern, Swisscom: https://www.swisscom.ch/content/dam/swisscom/de/sai-new/enter/hier-und-jetzt/enter-Hier-und-jetzt-9-2015-de.pdf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Elternbildung: http://www.elternbildung.ch/index_deutsch.html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Safebook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Informationen für Eltern und Erziehungsberechtigte : http://www.be.ch/portal/de/veroeffentlichungen/publikationen.assetref/dam/documents/POM/Police/de/Praevention/my-little-safebook-eltern-de.pdf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PEGI (Pan European Game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Information) hat das Erscheinen des Mindestalters, sowie des Spielinhalts auf der Verpackung eingeführt: www.pegi.info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Medienkompetenz – Tipps zum sicheren Umgang mit digitalen Medien : </a:t>
            </a:r>
            <a:r>
              <a:rPr lang="de-CH" sz="10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http://www.jugendundmedien.ch/fileadmin/user_upload/Brosch%C3%BCren_Flyer/Brosch%C3%BCre_Tipps_Medienkompetenz/Brosch%C3%BCre_Medienkompetenz_D_2015_5_Auflage.pdf</a:t>
            </a:r>
            <a:endParaRPr lang="de-CH" sz="1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Jugendliche</a:t>
            </a:r>
          </a:p>
          <a:p>
            <a:pPr marL="171450" indent="-171450">
              <a:buFontTx/>
              <a:buChar char="-"/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zu online sein:</a:t>
            </a: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http://shop.addictionsuisse.ch/download/5c3355e9664131a8bdc94a9de89a8b4b2edb463b.pdf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Safebook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Informationen für Jugendliche : http://www.be.ch/portal/de/veroeffentlichungen/publikationen.assetref/dam/documents/POM/Police/de/Praevention/my-little-safebook-jugend-de.pdf</a:t>
            </a:r>
          </a:p>
          <a:p>
            <a:pPr marL="171450" indent="-171450">
              <a:buFontTx/>
              <a:buChar char="-"/>
            </a:pPr>
            <a:endParaRPr lang="fr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7133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5603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Lehrpersonen</a:t>
            </a:r>
          </a:p>
          <a:p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Onlinesucht: http://shop.addictionsuisse.ch/download/40151042273981c423f3963397cad1181eff2f6a.pdf</a:t>
            </a:r>
          </a:p>
          <a:p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Weiterführende Informationen </a:t>
            </a:r>
            <a:r>
              <a:rPr lang="de-CH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 gendersensible </a:t>
            </a:r>
            <a:r>
              <a:rPr lang="de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Suchtprävention: </a:t>
            </a:r>
            <a:r>
              <a:rPr lang="de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http://genderundpraevention.ch/</a:t>
            </a: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172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Eltern</a:t>
            </a:r>
          </a:p>
          <a:p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Safebook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Informationen für Jugendliche : http://www.be.ch/portal/de/veroeffentlichungen/publikationen.assetref/dam/documents/POM/Police/de/Praevention/my-little-safebook-jugend-de.pdf</a:t>
            </a:r>
          </a:p>
          <a:p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Safebook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Informationen für Eltern und Erziehungsberechtigte : http://www.be.ch/portal/de/veroeffentlichungen/publikationen.assetref/dam/documents/POM/Police/de/Praevention/my-little-safebook-eltern-de.pdf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2333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2841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Normen PEGI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PEGI (Pan European Game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Information) hat das Erscheinen des Mindestalters, sowie des Spielinhalts auf der Verpackung eingeführt: www.pegi.info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8 «vernetzte Kinder- verunsicherte Eltern»: http://shop.addictionsuisse.ch/download/1bde6aabc4ba8b4ed9b564fe76c78dba6773e982.pdf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Surfen, </a:t>
            </a:r>
            <a:r>
              <a:rPr lang="de-CH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gamen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chatten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mit Kindern und Jugendlichen darüber sprechen: http://shop.addictionsuisse.ch/download/0db8f5aebb1c980707dd379a624ccfae96e107f5.pdf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de-CH" sz="10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: https://www.swisscom.ch/de/privatkunden/hilfe/loesung/kinder-und-jugendschutz-im-internet.html</a:t>
            </a:r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261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Tabakheft Nr.2 « Rauchen oder nicht? Gründe und Motive »: http://shop.addictionsuisse.ch/download/ffbb750ad8cfdd1b05cbfef3961845ab30841d8e.pdf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- Tabak: http://www.sucht-info.ch/fileadmin/user_upload/DocUpload/Fokus_Tabak.pdf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- Alkohol: http://www.sucht-info.ch/fileadmin/user_upload/DocUpload/Fokus_Alkohol.pdf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- Cannabis: http://www.sucht-info.ch/fileadmin/user_upload/DocUpload/Fokus_Cannabis.pdf</a:t>
            </a:r>
          </a:p>
          <a:p>
            <a:pPr eaLnBrk="1" hangingPunct="1">
              <a:spcBef>
                <a:spcPct val="0"/>
              </a:spcBef>
            </a:pPr>
            <a:endParaRPr lang="fr-CH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2 , « Die anderen tun es auch »: 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http://www.sucht-info.ch/fileadmin/user_upload/DocUpload/Elternbrief_2.pdf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fr-FR" altLang="fr-FR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fr-CH" altLang="fr-FR" dirty="0" smtClean="0"/>
          </a:p>
          <a:p>
            <a:pPr eaLnBrk="1" hangingPunct="1">
              <a:spcBef>
                <a:spcPct val="0"/>
              </a:spcBef>
            </a:pPr>
            <a:endParaRPr lang="fr-CH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9970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0233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3248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Lehrpersonen</a:t>
            </a:r>
          </a:p>
          <a:p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Faktenblatt «Alkohol- Cannabis und Tabakkonsum bei Jugendlichen» : http://shop.addictionsuisse.ch/download/475d5f64a0c5125b438af335cb10c030d53d0fe3.pdf</a:t>
            </a:r>
          </a:p>
          <a:p>
            <a:endParaRPr lang="de-CH" sz="10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</a:t>
            </a:r>
          </a:p>
          <a:p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1 «Eltern sein von Jugendlichen»: </a:t>
            </a:r>
          </a:p>
          <a:p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http://shop.addictionsuisse.ch/download/26ad87cdc9e13da0f87394e704c263bda0b60eba.pdf</a:t>
            </a:r>
          </a:p>
          <a:p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4 « Ausgang und Partys»: </a:t>
            </a:r>
          </a:p>
          <a:p>
            <a:r>
              <a:rPr lang="de-CH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http://shop.addictionsuisse.ch/download/d4fd4a511cf3ed38e6855d70c7889efc2d1d3968.pdf</a:t>
            </a:r>
            <a:endParaRPr lang="fr-CH" sz="10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5 «Freiheiten geben-Grenzen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setzen»: http://shop.addictionsuisse.ch/download/610cb8afa93533d347a18631b440574157ba3f61.pdf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6 «Risiken eingehen-Bedürfnisse? Gefahr?» : http://shop.addictionsuisse.ch/download/9d81807131d062f17a25c9c15d960b5e15f3fc41.pdf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Faktenblatt «Alkohol- Cannabis und Tabakkonsum bei Jugendlichen» HBSC 2014: http://shop.addictionsuisse.ch/download/475d5f64a0c5125b438af335cb10c030d53d0fe3.pdf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3980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45825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 und Eltern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Faktenblatt «Alkohol- Cannabis und Tabakkonsum bei Jugendlichen» : http://shop.addictionsuisse.ch/download/475d5f64a0c5125b438af335cb10c030d53d0fe3.pdf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9090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 und Eltern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Faktenblatt «Alkohol- Cannabis und Tabakkonsum bei Jugendlichen» : http://shop.addictionsuisse.ch/download/475d5f64a0c5125b438af335cb10c030d53d0fe3.pdf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66284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</a:t>
            </a:r>
            <a:r>
              <a:rPr lang="de-CH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Eltern</a:t>
            </a:r>
          </a:p>
          <a:p>
            <a:endParaRPr lang="de-CH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 7 «zusammen reden um sich besser zu verstehen»: http://shop.addictionsuisse.ch/download/4f03ee689e5386689e1ce686e62dbe6a5d7ec718.pdf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17732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4772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8522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Unterlagen Suchtprävention für Elternabende</a:t>
            </a: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Sucht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chweiz</a:t>
            </a:r>
            <a:r>
              <a:rPr lang="fr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39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077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Informationen zu Substanzen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- Tabak: http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://www.sucht-info.ch/fileadmin/user_upload/DocUpload/Fokus_Tabak.pdf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Fokus - Alkohol: http://www.sucht-info.ch/fileadmin/user_upload/DocUpload/Fokus_Alkohol.pdf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Im Fokus - Cannabis: http://www.sucht-info.ch/fileadmin/user_upload/DocUpload/Fokus_Cannabis.pdf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 und Alkohol, Heft Nr. 6: http://shop.addictionsuisse.ch/de/substanzen-und-verhalten/41-warum-konsumiert-man-alkohol-grunde-und-motive-heft-nr6.html</a:t>
            </a:r>
          </a:p>
          <a:p>
            <a:pPr eaLnBrk="1" hangingPunct="1">
              <a:spcBef>
                <a:spcPct val="0"/>
              </a:spcBef>
            </a:pPr>
            <a:endParaRPr lang="fr-CA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HBSC </a:t>
            </a: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Forschungsbericht </a:t>
            </a:r>
            <a:r>
              <a:rPr lang="fr-CA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Nr.75 (2015): http://www.suchtschweiz.ch/fileadmin/user_upload/DocUpload/Rapport-Substanzgebrauch-HBSC-2014.pdf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von 15-jährigen Schülerinnen und Schülern, Alkohol zu trinken</a:t>
            </a:r>
            <a:r>
              <a:rPr lang="fr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http://www.suchtschweiz.ch/infos-und-fakten/alkohol/jugendliche/motive-fuer-den-konsum/</a:t>
            </a:r>
            <a:endParaRPr lang="fr-CA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fr-CH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10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1000" noProof="1" smtClean="0">
                <a:latin typeface="Arial" panose="020B0604020202020204" pitchFamily="34" charset="0"/>
                <a:cs typeface="Arial" panose="020B0604020202020204" pitchFamily="34" charset="0"/>
              </a:rPr>
              <a:t>Elternbrief Nr. 2 , « Die anderen tun es auch »: http://www.sucht-info.ch/fileadmin/user_upload/DocUpload/Elternbrief_2.pdf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300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CH" altLang="fr-FR" sz="10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 und Rauchen, Heft Nr. 2. Rauchen oder nicht? Gründe und Motive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http://shop.addictionsuisse.ch/de/substanzen-und-verhalten/51-tabakheft-nr-2-rauchen-oder-nicht-grunde-und-motive-.html</a:t>
            </a:r>
          </a:p>
          <a:p>
            <a:pPr eaLnBrk="1" hangingPunct="1">
              <a:spcBef>
                <a:spcPct val="0"/>
              </a:spcBef>
            </a:pPr>
            <a:endParaRPr lang="de-CH" altLang="fr-FR" sz="1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 und Alkohol. Heft Nr. 6. Warum konsumiert man Alkohol? Gründe und </a:t>
            </a:r>
            <a:r>
              <a:rPr lang="fr-CA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Motive. http://shop.addictionsuisse.ch/de/substanzen-und-verhalten/41-warum-konsumiert-man-alkohol-grunde-und-motive-heft-nr6.html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509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Flyer Tabak: http://shop.addictionsuisse.ch/download/9a861555bcea85ffefa7fe3afb114c79db8a5bac.pdf</a:t>
            </a:r>
          </a:p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070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CH" altLang="fr-FR" sz="10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 und Rauchen, Heft </a:t>
            </a:r>
            <a:r>
              <a:rPr lang="fr-CA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de-CH" altLang="fr-FR" sz="1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Rauchen schadet Ihrer Gesundheit </a:t>
            </a:r>
            <a:r>
              <a:rPr lang="fr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 http://www.sucht-info.ch/fileadmin/user_upload/DocUpload/Tabakheft_1.pdf </a:t>
            </a:r>
          </a:p>
          <a:p>
            <a:pPr eaLnBrk="1" hangingPunct="1">
              <a:spcBef>
                <a:spcPct val="0"/>
              </a:spcBef>
            </a:pPr>
            <a:endParaRPr lang="de-CH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CH" altLang="fr-F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CH" altLang="fr-FR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für Jugendliche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Tabak: http://shop.addictionsuisse.ch/download/9a861555bcea85ffefa7fe3afb114c79db8a5bac.pdf</a:t>
            </a:r>
            <a:endParaRPr lang="fr-CH" alt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CH" altLang="fr-FR" dirty="0" smtClean="0"/>
          </a:p>
          <a:p>
            <a:pPr eaLnBrk="1" hangingPunct="1">
              <a:spcBef>
                <a:spcPct val="0"/>
              </a:spcBef>
            </a:pPr>
            <a:endParaRPr lang="fr-CH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928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Tabakheft Nr.1 Jugendliche und Rauchen «Rauchen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schadet Ihrer Gesundheit»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http://shop.addictionsuisse.ch/download/813eeaa7b604747b28c3981125f0905f1f3182df.pdf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Webseite </a:t>
            </a:r>
            <a:r>
              <a:rPr lang="de-CH" sz="1000" noProof="1" smtClean="0">
                <a:latin typeface="Arial" panose="020B0604020202020204" pitchFamily="34" charset="0"/>
                <a:cs typeface="Arial" panose="020B0604020202020204" pitchFamily="34" charset="0"/>
              </a:rPr>
              <a:t>stop-tabak</a:t>
            </a: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http://www.stop-tabak.ch/de/</a:t>
            </a: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Nr.3: «Mit Jugendlichen über Alkohol, Tabak und andere Drogen sprechen»: http://shop.addictionsuisse.ch/download/8a53cbe6fefb2266712ed39691392c49e866d881.pdf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«Rauchen: Mit Kindern und Jugendlichen darüber sprechen»: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http://shop.addictionsuisse.ch/download/5162a049974c2f12e51e3c814f8e2be3dd636b2d.pdf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E-Zigarette: http://shop.addictionsuisse.ch/download/226ac24da95d9fce2a7cebf8cab65553f8da19b4.pdf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Flyer Shisha, </a:t>
            </a:r>
            <a:r>
              <a:rPr lang="de-CH" sz="1000" baseline="0" noProof="1" smtClean="0">
                <a:latin typeface="Arial" panose="020B0604020202020204" pitchFamily="34" charset="0"/>
                <a:cs typeface="Arial" panose="020B0604020202020204" pitchFamily="34" charset="0"/>
              </a:rPr>
              <a:t>Snus &amp; co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.: http://shop.addictionsuisse.ch/download/31c55890eb3fe442b14d28f984982b171e04ca53.pdf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740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Lehrpersonen: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Jugendliche und Rauchen, Heft Nr. 2. Rauchen oder nicht? Gründe und Motive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http://shop.addictionsuisse.ch/de/substanzen-und-verhalten/51-tabakheft-nr-2-rauchen-oder-nicht-grunde-und-motive-.html</a:t>
            </a:r>
          </a:p>
          <a:p>
            <a:pPr eaLnBrk="1" hangingPunct="1">
              <a:spcBef>
                <a:spcPct val="0"/>
              </a:spcBef>
            </a:pPr>
            <a:r>
              <a:rPr lang="de-CH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Sport ohne Rauch: https://www.at-suisse.ch/fileadmin/Daten/Merkblaetter/2016/mb_de_sport_feb16.pdf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Dokumentation für Eltern: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Elternbrief Nr.3: «Mit Jugendlichen über Alkohol, Tabak und andere Drogen sprechen»: http://shop.addictionsuisse.ch/download/8a53cbe6fefb2266712ed39691392c49e866d881.pdf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«Rauchen: Mit Kindern und Jugendlichen darüber sprechen»:</a:t>
            </a:r>
            <a:r>
              <a:rPr lang="de-CH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http://shop.addictionsuisse.ch/download/5162a049974c2f12e51e3c814f8e2be3dd636b2d.pdf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C476-CBC3-4C02-B6B7-FF38BF3A8DC0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345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>
            <a:spLocks noGrp="1"/>
          </p:cNvSpPr>
          <p:nvPr userDrawn="1">
            <p:ph type="subTitle" idx="1"/>
          </p:nvPr>
        </p:nvSpPr>
        <p:spPr>
          <a:xfrm>
            <a:off x="899592" y="2420888"/>
            <a:ext cx="7452000" cy="2448000"/>
          </a:xfrm>
        </p:spPr>
        <p:txBody>
          <a:bodyPr>
            <a:noAutofit/>
          </a:bodyPr>
          <a:lstStyle>
            <a:lvl1pPr>
              <a:lnSpc>
                <a:spcPts val="3800"/>
              </a:lnSpc>
              <a:buFontTx/>
              <a:buNone/>
              <a:defRPr b="1" i="0" baseline="0">
                <a:solidFill>
                  <a:srgbClr val="B4D2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452000" cy="1080000"/>
          </a:xfrm>
        </p:spPr>
        <p:txBody>
          <a:bodyPr anchor="t" anchorCtr="0">
            <a:noAutofit/>
          </a:bodyPr>
          <a:lstStyle>
            <a:lvl1pPr algn="l">
              <a:lnSpc>
                <a:spcPts val="3800"/>
              </a:lnSpc>
              <a:defRPr sz="3200" b="1" kern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C61A-FBBF-478B-8C30-A8657446EDA0}" type="slidenum">
              <a:rPr lang="fr-CH" smtClean="0"/>
              <a:t>‹Nr.›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284" y="399506"/>
            <a:ext cx="8312400" cy="1143000"/>
          </a:xfrm>
        </p:spPr>
        <p:txBody>
          <a:bodyPr anchor="t" anchorCtr="0">
            <a:noAutofit/>
          </a:bodyPr>
          <a:lstStyle>
            <a:lvl1pPr algn="l">
              <a:lnSpc>
                <a:spcPts val="3800"/>
              </a:lnSpc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39598" y="1600200"/>
            <a:ext cx="8280000" cy="4006800"/>
          </a:xfrm>
        </p:spPr>
        <p:txBody>
          <a:bodyPr>
            <a:noAutofit/>
          </a:bodyPr>
          <a:lstStyle>
            <a:lvl1pPr marL="342900" indent="-342900">
              <a:lnSpc>
                <a:spcPts val="2800"/>
              </a:lnSpc>
              <a:buClr>
                <a:srgbClr val="B4D200"/>
              </a:buClr>
              <a:buFont typeface="Arial" pitchFamily="34" charset="0"/>
              <a:buChar char="•"/>
              <a:defRPr sz="2400" baseline="0">
                <a:latin typeface="Arial" pitchFamily="34" charset="0"/>
                <a:cs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>
                <a:srgbClr val="B4D200"/>
              </a:buClr>
              <a:buSzTx/>
              <a:buFont typeface="Calibri" pitchFamily="34" charset="0"/>
              <a:buChar char="–"/>
              <a:tabLst/>
              <a:defRPr sz="2400">
                <a:latin typeface="Arial" pitchFamily="34" charset="0"/>
                <a:cs typeface="Arial" pitchFamily="34" charset="0"/>
              </a:defRPr>
            </a:lvl2pPr>
            <a:lvl3pPr>
              <a:lnSpc>
                <a:spcPts val="2800"/>
              </a:lnSpc>
              <a:buClr>
                <a:srgbClr val="B4D200"/>
              </a:buClr>
              <a:buSzPct val="50000"/>
              <a:buFont typeface="Wingdings" pitchFamily="2" charset="2"/>
              <a:buChar char="q"/>
              <a:defRPr sz="2400">
                <a:latin typeface="Arial" pitchFamily="34" charset="0"/>
                <a:cs typeface="Arial" pitchFamily="34" charset="0"/>
              </a:defRPr>
            </a:lvl3pPr>
            <a:lvl4pPr>
              <a:lnSpc>
                <a:spcPts val="2800"/>
              </a:lnSpc>
              <a:buClr>
                <a:srgbClr val="B4D200"/>
              </a:buClr>
              <a:buSzPct val="80000"/>
              <a:buFont typeface="Wingdings" pitchFamily="2" charset="2"/>
              <a:buChar char="Ø"/>
              <a:defRPr sz="2400">
                <a:latin typeface="Arial" pitchFamily="34" charset="0"/>
                <a:cs typeface="Arial" pitchFamily="34" charset="0"/>
              </a:defRPr>
            </a:lvl4pPr>
            <a:lvl5pPr>
              <a:lnSpc>
                <a:spcPts val="2800"/>
              </a:lnSpc>
              <a:buClr>
                <a:srgbClr val="B4D200"/>
              </a:buClr>
              <a:buSzPct val="80000"/>
              <a:buFont typeface="Courier New" pitchFamily="49" charset="0"/>
              <a:buChar char="o"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masque</a:t>
            </a:r>
          </a:p>
          <a:p>
            <a:pPr marL="742950" marR="0" lvl="1" indent="-28575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>
                <a:srgbClr val="B4D200"/>
              </a:buClr>
              <a:buSzTx/>
              <a:buFont typeface="Calibri" pitchFamily="34" charset="0"/>
              <a:buChar char="–"/>
              <a:tabLst/>
              <a:defRPr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‹Nr.›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1488-6FF8-4B1D-9AD1-1C52FF44D6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1488-6FF8-4B1D-9AD1-1C52FF44D65E}" type="slidenum">
              <a:rPr lang="fr-CH" smtClean="0"/>
              <a:pPr/>
              <a:t>‹Nr.›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gi.info/ch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chtschweiz.ch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koholimkoerper.ch/" TargetMode="External"/><Relationship Id="rId5" Type="http://schemas.openxmlformats.org/officeDocument/2006/relationships/hyperlink" Target="http://www.hbsc.ch/" TargetMode="External"/><Relationship Id="rId4" Type="http://schemas.openxmlformats.org/officeDocument/2006/relationships/hyperlink" Target="http://www.at-schweiz.ch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899592" y="3429000"/>
            <a:ext cx="7452000" cy="2088232"/>
          </a:xfrm>
        </p:spPr>
        <p:txBody>
          <a:bodyPr/>
          <a:lstStyle/>
          <a:p>
            <a:pPr marL="0" indent="0" algn="ctr"/>
            <a:r>
              <a:rPr lang="de-CH" sz="2800" i="1" dirty="0" smtClean="0"/>
              <a:t>Name der Schule und Lehrperson hinzufügen</a:t>
            </a:r>
          </a:p>
          <a:p>
            <a:pPr marL="0" indent="0" algn="ctr"/>
            <a:endParaRPr lang="fr-CH" sz="2800" i="1" dirty="0" smtClean="0"/>
          </a:p>
          <a:p>
            <a:endParaRPr lang="fr-CH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452000" cy="1080000"/>
          </a:xfrm>
        </p:spPr>
        <p:txBody>
          <a:bodyPr/>
          <a:lstStyle/>
          <a:p>
            <a:pPr algn="ctr"/>
            <a:r>
              <a:rPr lang="de-CH" altLang="fr-FR" dirty="0" smtClean="0"/>
              <a:t>Suchtprävention </a:t>
            </a:r>
            <a:br>
              <a:rPr lang="de-CH" altLang="fr-FR" dirty="0" smtClean="0"/>
            </a:br>
            <a:r>
              <a:rPr lang="de-CH" altLang="fr-FR" dirty="0" smtClean="0"/>
              <a:t>Einige Hinweise für Eltern</a:t>
            </a:r>
            <a:endParaRPr lang="fr-CH" dirty="0"/>
          </a:p>
        </p:txBody>
      </p:sp>
      <p:pic>
        <p:nvPicPr>
          <p:cNvPr id="5" name="Image 4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284" y="399506"/>
            <a:ext cx="8312400" cy="869254"/>
          </a:xfrm>
        </p:spPr>
        <p:txBody>
          <a:bodyPr/>
          <a:lstStyle/>
          <a:p>
            <a:pPr algn="ctr"/>
            <a:r>
              <a:rPr lang="de-CH" dirty="0" smtClean="0"/>
              <a:t>Jugendliche und Tabak: Welche Botschaften?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algn="ctr">
              <a:buNone/>
            </a:pPr>
            <a:r>
              <a:rPr lang="de-CH" altLang="fr-FR" b="1" i="1" dirty="0" smtClean="0"/>
              <a:t>Ziel sollte das Nichtrauchen sein. </a:t>
            </a:r>
          </a:p>
          <a:p>
            <a:pPr algn="ctr">
              <a:buNone/>
            </a:pPr>
            <a:r>
              <a:rPr lang="de-CH" altLang="fr-FR" b="1" i="1" dirty="0" smtClean="0"/>
              <a:t>Jede Zigarette ist schädlich und schon ein geringer Konsum kann zur Abhängigkeit führen. </a:t>
            </a:r>
          </a:p>
          <a:p>
            <a:pPr marL="0" indent="0" algn="ctr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334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196752"/>
            <a:ext cx="8280000" cy="400680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de-CH" altLang="fr-FR" sz="4400" dirty="0" smtClean="0"/>
              <a:t>Alkohol</a:t>
            </a:r>
            <a:endParaRPr lang="de-CH" sz="4400" dirty="0"/>
          </a:p>
        </p:txBody>
      </p:sp>
      <p:pic>
        <p:nvPicPr>
          <p:cNvPr id="4" name="Image 3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284" y="399506"/>
            <a:ext cx="8312400" cy="941262"/>
          </a:xfrm>
        </p:spPr>
        <p:txBody>
          <a:bodyPr/>
          <a:lstStyle/>
          <a:p>
            <a:pPr algn="ctr"/>
            <a:r>
              <a:rPr lang="de-CH" altLang="fr-FR" dirty="0" smtClean="0"/>
              <a:t>Alkohol: Auswirkungen und Risiken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380874" cy="4338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/>
              <a:t>Unter</a:t>
            </a:r>
            <a:r>
              <a:rPr lang="fr-CH" dirty="0" smtClean="0"/>
              <a:t> </a:t>
            </a:r>
            <a:r>
              <a:rPr lang="de-CH" dirty="0" smtClean="0"/>
              <a:t>anderem</a:t>
            </a:r>
            <a:r>
              <a:rPr lang="fr-CH" dirty="0" smtClean="0"/>
              <a:t>:</a:t>
            </a:r>
          </a:p>
          <a:p>
            <a:pPr>
              <a:defRPr/>
            </a:pPr>
            <a:r>
              <a:rPr lang="de-CH" dirty="0" smtClean="0"/>
              <a:t>Beeinträchtigung der Wahrnehmung und Aufmerksamkeit </a:t>
            </a:r>
            <a:r>
              <a:rPr lang="fr-CH" dirty="0" smtClean="0">
                <a:solidFill>
                  <a:srgbClr val="B4D200"/>
                </a:solidFill>
                <a:sym typeface="Wingdings" panose="05000000000000000000" pitchFamily="2" charset="2"/>
              </a:rPr>
              <a:t></a:t>
            </a:r>
            <a:r>
              <a:rPr lang="fr-CH" dirty="0" smtClean="0">
                <a:solidFill>
                  <a:srgbClr val="B4D200"/>
                </a:solidFill>
              </a:rPr>
              <a:t> </a:t>
            </a:r>
            <a:r>
              <a:rPr lang="de-CH" dirty="0"/>
              <a:t>Unfallgefahr </a:t>
            </a:r>
          </a:p>
          <a:p>
            <a:r>
              <a:rPr lang="de-CH" dirty="0" smtClean="0"/>
              <a:t>Auswirkungen auf das Verhalten </a:t>
            </a:r>
            <a:r>
              <a:rPr lang="de-CH" dirty="0" smtClean="0">
                <a:solidFill>
                  <a:srgbClr val="B4D200"/>
                </a:solidFill>
                <a:sym typeface="Wingdings" panose="05000000000000000000" pitchFamily="2" charset="2"/>
              </a:rPr>
              <a:t></a:t>
            </a:r>
            <a:r>
              <a:rPr lang="de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CH" dirty="0" smtClean="0"/>
              <a:t>sinkende Hemmschwelle, steigende Aggressivität</a:t>
            </a:r>
          </a:p>
          <a:p>
            <a:pPr marL="457200" lvl="1" indent="0">
              <a:buNone/>
            </a:pPr>
            <a:r>
              <a:rPr lang="de-CH" dirty="0" smtClean="0">
                <a:solidFill>
                  <a:srgbClr val="B4D200"/>
                </a:solidFill>
                <a:sym typeface="Wingdings" panose="05000000000000000000" pitchFamily="2" charset="2"/>
              </a:rPr>
              <a:t>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smtClean="0"/>
              <a:t>Unfälle, Prügeleien</a:t>
            </a:r>
            <a:r>
              <a:rPr lang="fr-CH" dirty="0" smtClean="0"/>
              <a:t>, </a:t>
            </a:r>
            <a:r>
              <a:rPr lang="de-CH" dirty="0" smtClean="0"/>
              <a:t>körperliche Gewalt und sexuelle </a:t>
            </a:r>
            <a:r>
              <a:rPr lang="fr-CH" noProof="1" smtClean="0"/>
              <a:t>Übergriffe</a:t>
            </a:r>
          </a:p>
          <a:p>
            <a:pPr>
              <a:defRPr/>
            </a:pPr>
            <a:r>
              <a:rPr lang="de-CH" dirty="0" smtClean="0"/>
              <a:t>Alkoholvergiftung</a:t>
            </a:r>
            <a:r>
              <a:rPr lang="de-CH" dirty="0"/>
              <a:t>: erhöhtes Risiko bei Jugendlichen! </a:t>
            </a:r>
          </a:p>
          <a:p>
            <a:pPr>
              <a:defRPr/>
            </a:pPr>
            <a:r>
              <a:rPr lang="de-CH" dirty="0"/>
              <a:t>Alkohol-Koma </a:t>
            </a:r>
          </a:p>
          <a:p>
            <a:r>
              <a:rPr lang="fr-CH" dirty="0" smtClean="0"/>
              <a:t>…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527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143000"/>
          </a:xfrm>
        </p:spPr>
        <p:txBody>
          <a:bodyPr/>
          <a:lstStyle/>
          <a:p>
            <a:pPr algn="ctr"/>
            <a:r>
              <a:rPr lang="de-CH" dirty="0" smtClean="0"/>
              <a:t>Alkohol: Jugendliche sind besonders gefährdet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556792"/>
            <a:ext cx="8236858" cy="4392488"/>
          </a:xfrm>
        </p:spPr>
        <p:txBody>
          <a:bodyPr>
            <a:normAutofit fontScale="70000" lnSpcReduction="20000"/>
          </a:bodyPr>
          <a:lstStyle/>
          <a:p>
            <a:r>
              <a:rPr lang="de-CH" altLang="fr-FR" sz="2600" dirty="0" smtClean="0"/>
              <a:t>Jugendliche sind leichter als Erwachsene: Bei gleicher Alkoholmenge weisen leichtere Personen einen höheren Alkoholisierungsgrad auf. </a:t>
            </a:r>
          </a:p>
          <a:p>
            <a:r>
              <a:rPr lang="de-CH" altLang="fr-FR" sz="2600" dirty="0" smtClean="0"/>
              <a:t>Das jugendliche Gehirn ist noch in Entwicklung und reagiert deshalb sensibler auf Alkohol. </a:t>
            </a:r>
          </a:p>
          <a:p>
            <a:r>
              <a:rPr lang="de-CH" altLang="fr-FR" sz="2600" dirty="0" smtClean="0"/>
              <a:t>Alkohol wirkt sich auf das hormonelle Gleichgewicht aus. </a:t>
            </a:r>
          </a:p>
          <a:p>
            <a:r>
              <a:rPr lang="de-CH" altLang="fr-FR" sz="2600" dirty="0" smtClean="0"/>
              <a:t>Die negativen Auswirkungen von Alkohol werden weniger stark wahrgenommen. Die Gefahr eines übermässigen Konsums ist somit grösser. </a:t>
            </a:r>
          </a:p>
          <a:p>
            <a:r>
              <a:rPr lang="de-CH" sz="2600" dirty="0" smtClean="0"/>
              <a:t>Aufgrund der unterschiedlichen Anteile an Körperfett und Körperwasser bei Männern und Frauen führt die gleiche Menge konsumierten Alkohols bei Frauen zu einer höheren Alkoholkonzentration im Blut</a:t>
            </a:r>
            <a:r>
              <a:rPr lang="de-CH" dirty="0" smtClean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11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Jugendliche und Alkohol: </a:t>
            </a:r>
            <a:br>
              <a:rPr lang="de-CH" dirty="0" smtClean="0"/>
            </a:br>
            <a:r>
              <a:rPr lang="de-CH" dirty="0" smtClean="0"/>
              <a:t>Was sagt das Gesetz</a:t>
            </a:r>
            <a:r>
              <a:rPr lang="fr-CH" dirty="0" smtClean="0"/>
              <a:t>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412776"/>
            <a:ext cx="8280000" cy="4006800"/>
          </a:xfrm>
        </p:spPr>
        <p:txBody>
          <a:bodyPr anchor="ctr" anchorCtr="0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e-CH" altLang="fr-FR" dirty="0" smtClean="0"/>
              <a:t>Keine Abgabe oder Verkauf von fermentiertem Alkohol (Bier, Wein, Apfelwein etc.) an Jugendliche unter 16 Jahren.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altLang="fr-F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altLang="fr-FR" dirty="0" smtClean="0"/>
              <a:t>Keine Abgabe oder Verkauf von Spirituosen an Jugendliche unter 18 Jahren. </a:t>
            </a:r>
            <a:endParaRPr lang="de-CH" altLang="fr-FR" dirty="0"/>
          </a:p>
        </p:txBody>
      </p:sp>
    </p:spTree>
    <p:extLst>
      <p:ext uri="{BB962C8B-B14F-4D97-AF65-F5344CB8AC3E}">
        <p14:creationId xmlns:p14="http://schemas.microsoft.com/office/powerpoint/2010/main" val="35626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12400" cy="581222"/>
          </a:xfrm>
        </p:spPr>
        <p:txBody>
          <a:bodyPr/>
          <a:lstStyle/>
          <a:p>
            <a:r>
              <a:rPr lang="de-CH" sz="2800" dirty="0" smtClean="0"/>
              <a:t>Jugendliche und Alkohol: Welche Botschaften </a:t>
            </a:r>
            <a:r>
              <a:rPr lang="fr-CH" sz="2800" dirty="0" smtClean="0"/>
              <a:t>?</a:t>
            </a:r>
            <a:endParaRPr lang="fr-CH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908720"/>
            <a:ext cx="8380874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de-CH" sz="6400" dirty="0" smtClean="0"/>
              <a:t>Bis zum vollendeten </a:t>
            </a:r>
            <a:r>
              <a:rPr lang="de-CH" sz="6400" b="1" dirty="0" smtClean="0"/>
              <a:t>13. Lebensjahr</a:t>
            </a:r>
            <a:r>
              <a:rPr lang="de-CH" sz="6400" dirty="0" smtClean="0"/>
              <a:t> kein Alkohol. </a:t>
            </a:r>
          </a:p>
          <a:p>
            <a:pPr marL="34290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de-CH" sz="6400" dirty="0" smtClean="0"/>
              <a:t>Eltern legen klare Regeln fest und erklären ihr Verbot. </a:t>
            </a:r>
          </a:p>
          <a:p>
            <a:pPr marL="0" indent="0">
              <a:buNone/>
              <a:defRPr/>
            </a:pPr>
            <a:r>
              <a:rPr lang="de-CH" sz="6400" dirty="0" smtClean="0"/>
              <a:t>Jugendliche im Alter von </a:t>
            </a:r>
            <a:r>
              <a:rPr lang="de-CH" sz="6400" b="1" dirty="0" smtClean="0"/>
              <a:t>14 </a:t>
            </a:r>
            <a:r>
              <a:rPr lang="de-CH" sz="6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de-CH" sz="6400" b="1" dirty="0" smtClean="0">
                <a:solidFill>
                  <a:srgbClr val="FF0000"/>
                </a:solidFill>
              </a:rPr>
              <a:t> </a:t>
            </a:r>
            <a:r>
              <a:rPr lang="de-CH" sz="6400" b="1" dirty="0" smtClean="0"/>
              <a:t>15 Jahren </a:t>
            </a:r>
            <a:r>
              <a:rPr lang="de-CH" sz="6400" dirty="0" smtClean="0"/>
              <a:t>sollten ebenfalls noch keinen Alkohol konsumieren.</a:t>
            </a:r>
          </a:p>
          <a:p>
            <a:pPr>
              <a:defRPr/>
            </a:pPr>
            <a:r>
              <a:rPr lang="de-CH" sz="6400" dirty="0" smtClean="0"/>
              <a:t>Jugendliche sind jedoch neugierig und haben Lust, etwas auszuprobieren. Vielleicht lassen Sie Ihr Kind bei besonderen Gelegenheiten einmal an Ihrem Glas nippen. </a:t>
            </a:r>
          </a:p>
          <a:p>
            <a:pPr marL="0" indent="0">
              <a:buNone/>
              <a:defRPr/>
            </a:pPr>
            <a:r>
              <a:rPr lang="de-CH" sz="6400" dirty="0" smtClean="0"/>
              <a:t>Jugendliche im Alter von </a:t>
            </a:r>
            <a:r>
              <a:rPr lang="de-CH" sz="6400" b="1" dirty="0" smtClean="0"/>
              <a:t>16 </a:t>
            </a:r>
            <a:r>
              <a:rPr lang="de-CH" sz="64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de-CH" sz="6400" b="1" dirty="0" smtClean="0"/>
              <a:t> 17 Jahren </a:t>
            </a:r>
            <a:r>
              <a:rPr lang="de-CH" sz="6400" dirty="0" smtClean="0"/>
              <a:t>können lernen, mit Alkoholkonsum umzugehen.</a:t>
            </a:r>
          </a:p>
          <a:p>
            <a:pPr>
              <a:defRPr/>
            </a:pPr>
            <a:r>
              <a:rPr lang="de-CH" sz="6400" dirty="0" smtClean="0"/>
              <a:t>Totalverbote sind schwierig durchzusetzen! Um Risiken zu verringern wird empfohlen, in diesem Alter nicht mehr als ein alkoholisches Getränk pro Woche zu konsumieren.</a:t>
            </a:r>
          </a:p>
          <a:p>
            <a:pPr>
              <a:defRPr/>
            </a:pPr>
            <a:r>
              <a:rPr lang="de-CH" sz="6400" dirty="0" smtClean="0"/>
              <a:t>Diskutieren Sie Alternativen mit Ihrem / Ihrer Jugendlichen. Niemand muss Alkohol probieren, wenn es ihm / ihr nicht schmeckt. </a:t>
            </a:r>
          </a:p>
          <a:p>
            <a:pPr algn="ctr">
              <a:buNone/>
              <a:defRPr/>
            </a:pPr>
            <a:endParaRPr lang="de-CH" sz="6600" b="1" i="1" dirty="0" smtClean="0"/>
          </a:p>
          <a:p>
            <a:pPr algn="ctr">
              <a:buNone/>
              <a:defRPr/>
            </a:pPr>
            <a:r>
              <a:rPr lang="de-CH" sz="6600" b="1" i="1" dirty="0" smtClean="0"/>
              <a:t>Jugendliche</a:t>
            </a:r>
            <a:r>
              <a:rPr lang="fr-CH" sz="6600" b="1" i="1" dirty="0" smtClean="0"/>
              <a:t> </a:t>
            </a:r>
            <a:r>
              <a:rPr lang="de-CH" sz="6600" b="1" i="1" dirty="0" smtClean="0"/>
              <a:t>unter</a:t>
            </a:r>
            <a:r>
              <a:rPr lang="fr-CH" sz="6600" b="1" i="1" dirty="0" smtClean="0"/>
              <a:t> </a:t>
            </a:r>
            <a:r>
              <a:rPr lang="fr-CH" sz="6600" b="1" i="1" dirty="0"/>
              <a:t>16 </a:t>
            </a:r>
            <a:r>
              <a:rPr lang="de-CH" sz="6600" b="1" i="1" dirty="0"/>
              <a:t>Jahren</a:t>
            </a:r>
            <a:r>
              <a:rPr lang="de-CH" sz="6600" b="1" dirty="0"/>
              <a:t> </a:t>
            </a:r>
            <a:r>
              <a:rPr lang="de-CH" sz="6600" b="1" i="1" dirty="0" smtClean="0"/>
              <a:t>sollten </a:t>
            </a:r>
            <a:r>
              <a:rPr lang="fr-CH" sz="6600" b="1" i="1" dirty="0" smtClean="0"/>
              <a:t>k</a:t>
            </a:r>
            <a:r>
              <a:rPr lang="de-CH" sz="6600" b="1" i="1" dirty="0" smtClean="0"/>
              <a:t>ein</a:t>
            </a:r>
            <a:r>
              <a:rPr lang="fr-CH" sz="6600" b="1" i="1" dirty="0" smtClean="0"/>
              <a:t>en </a:t>
            </a:r>
            <a:r>
              <a:rPr lang="de-CH" sz="6600" b="1" i="1" dirty="0" smtClean="0"/>
              <a:t>Alkohol konsumiere</a:t>
            </a:r>
            <a:r>
              <a:rPr lang="fr-CH" sz="6600" b="1" i="1" dirty="0" smtClean="0"/>
              <a:t>n</a:t>
            </a:r>
            <a:r>
              <a:rPr lang="fr-CH" sz="6600" b="1" i="1" dirty="0"/>
              <a:t>.</a:t>
            </a:r>
            <a:endParaRPr lang="de-CH" sz="6600" dirty="0"/>
          </a:p>
          <a:p>
            <a:pPr>
              <a:lnSpc>
                <a:spcPct val="170000"/>
              </a:lnSpc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346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196752"/>
            <a:ext cx="8280000" cy="4006800"/>
          </a:xfrm>
        </p:spPr>
        <p:txBody>
          <a:bodyPr anchor="ctr" anchorCtr="0"/>
          <a:lstStyle/>
          <a:p>
            <a:pPr algn="ctr">
              <a:buNone/>
            </a:pPr>
            <a:r>
              <a:rPr lang="fr-CH" altLang="fr-FR" sz="4400" dirty="0"/>
              <a:t>Cannabis</a:t>
            </a:r>
          </a:p>
        </p:txBody>
      </p:sp>
      <p:pic>
        <p:nvPicPr>
          <p:cNvPr id="4" name="Image 3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/>
              <a:t>Cannabissubstanzen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 </a:t>
            </a:r>
            <a:r>
              <a:rPr lang="de-CH" noProof="1" smtClean="0"/>
              <a:t>Marihuana (Gras, Pot, Weed, etc.):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CH" dirty="0" smtClean="0"/>
              <a:t>Getrocknete </a:t>
            </a:r>
            <a:r>
              <a:rPr lang="de-CH" dirty="0"/>
              <a:t>Blütenstände und </a:t>
            </a:r>
            <a:r>
              <a:rPr lang="de-CH" dirty="0" smtClean="0"/>
              <a:t>Blätter</a:t>
            </a:r>
            <a:endParaRPr lang="fr-CH" dirty="0"/>
          </a:p>
          <a:p>
            <a:pPr>
              <a:defRPr/>
            </a:pPr>
            <a:r>
              <a:rPr lang="de-CH" dirty="0"/>
              <a:t>Haschisch (Shit, Hasch, Piece etc.)</a:t>
            </a:r>
          </a:p>
          <a:p>
            <a:pPr marL="755650" lvl="1">
              <a:buFont typeface="Wingdings" pitchFamily="2" charset="2"/>
              <a:buChar char="Ø"/>
              <a:defRPr/>
            </a:pPr>
            <a:r>
              <a:rPr lang="de-CH" dirty="0"/>
              <a:t>Harz der Blütenstände gemischt mit </a:t>
            </a:r>
            <a:r>
              <a:rPr lang="de-CH" dirty="0" smtClean="0"/>
              <a:t>Pflanzenteilen</a:t>
            </a:r>
            <a:endParaRPr lang="fr-CH" dirty="0" smtClean="0"/>
          </a:p>
          <a:p>
            <a:pPr>
              <a:defRPr/>
            </a:pPr>
            <a:r>
              <a:rPr lang="de-CH" noProof="1" smtClean="0"/>
              <a:t>Haschischöl: </a:t>
            </a:r>
          </a:p>
          <a:p>
            <a:pPr marL="755650" lvl="1">
              <a:buFont typeface="Wingdings" pitchFamily="2" charset="2"/>
              <a:buChar char="Ø"/>
              <a:defRPr/>
            </a:pPr>
            <a:r>
              <a:rPr lang="de-CH" dirty="0" smtClean="0"/>
              <a:t>Dickflüssiges </a:t>
            </a:r>
            <a:r>
              <a:rPr lang="de-CH" dirty="0"/>
              <a:t>Extrakt des </a:t>
            </a:r>
            <a:r>
              <a:rPr lang="de-CH" dirty="0" smtClean="0"/>
              <a:t>Harzes</a:t>
            </a:r>
          </a:p>
          <a:p>
            <a:pPr marL="355600">
              <a:defRPr/>
            </a:pPr>
            <a:r>
              <a:rPr lang="de-CH" dirty="0" smtClean="0"/>
              <a:t>Synthetische</a:t>
            </a:r>
            <a:r>
              <a:rPr lang="de-CH" noProof="1" smtClean="0"/>
              <a:t> Cannabinoïde, </a:t>
            </a:r>
            <a:r>
              <a:rPr lang="de-CH" dirty="0" smtClean="0"/>
              <a:t>die z.B. Kräutern </a:t>
            </a:r>
            <a:r>
              <a:rPr lang="de-CH" noProof="1" smtClean="0"/>
              <a:t>beigemischt werden (z.B. «Spice») mit ähnlicher Wirkungsweise wie THC, dem psychoaktiven Wirkstoff von Cannabis</a:t>
            </a:r>
            <a:endParaRPr lang="de-CH" noProof="1"/>
          </a:p>
        </p:txBody>
      </p:sp>
    </p:spTree>
    <p:extLst>
      <p:ext uri="{BB962C8B-B14F-4D97-AF65-F5344CB8AC3E}">
        <p14:creationId xmlns:p14="http://schemas.microsoft.com/office/powerpoint/2010/main" val="18755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Cannabis: </a:t>
            </a:r>
            <a:r>
              <a:rPr lang="de-CH" altLang="fr-FR" dirty="0"/>
              <a:t>Konsumformen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altLang="fr-FR" b="1" dirty="0"/>
              <a:t>Rauchen (Kiffen)</a:t>
            </a:r>
            <a:r>
              <a:rPr lang="de-CH" altLang="fr-FR" dirty="0"/>
              <a:t> </a:t>
            </a:r>
          </a:p>
          <a:p>
            <a:r>
              <a:rPr lang="de-CH" altLang="fr-FR" dirty="0" smtClean="0"/>
              <a:t>Joint: Zigarette mit Cannabis (Marihuana oder Haschisch) mit oder ohne zusätzlichen Tabak</a:t>
            </a:r>
            <a:endParaRPr lang="de-CH" altLang="fr-FR" dirty="0"/>
          </a:p>
          <a:p>
            <a:r>
              <a:rPr lang="de-CH" altLang="fr-FR" dirty="0" smtClean="0"/>
              <a:t>"Bong" </a:t>
            </a:r>
            <a:r>
              <a:rPr lang="de-CH" altLang="fr-FR" dirty="0"/>
              <a:t>(Wasserpfeife)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de-CH" altLang="fr-FR" b="1" dirty="0"/>
              <a:t>Einnahme </a:t>
            </a:r>
            <a:endParaRPr lang="de-CH" altLang="fr-FR" b="1" dirty="0" smtClean="0"/>
          </a:p>
          <a:p>
            <a:r>
              <a:rPr lang="de-CH" altLang="fr-FR" dirty="0" smtClean="0"/>
              <a:t>Getränke: Tees, gemischt mit Milch</a:t>
            </a:r>
          </a:p>
          <a:p>
            <a:r>
              <a:rPr lang="de-CH" altLang="fr-FR" dirty="0"/>
              <a:t>I</a:t>
            </a:r>
            <a:r>
              <a:rPr lang="de-CH" altLang="fr-FR" dirty="0" smtClean="0"/>
              <a:t>n </a:t>
            </a:r>
            <a:r>
              <a:rPr lang="de-CH" altLang="fr-FR" dirty="0"/>
              <a:t>Gebäck oder </a:t>
            </a:r>
            <a:r>
              <a:rPr lang="de-CH" altLang="fr-FR" dirty="0" smtClean="0"/>
              <a:t>Marmeladen etc.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955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altLang="fr-FR" dirty="0"/>
              <a:t>Cannabis: </a:t>
            </a:r>
            <a:r>
              <a:rPr lang="de-CH" altLang="fr-FR" dirty="0" smtClean="0"/>
              <a:t>Auswirkungen und Risiken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600200"/>
            <a:ext cx="8280000" cy="4421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b="1" dirty="0" smtClean="0"/>
              <a:t>Kurzfristig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Abnahme </a:t>
            </a:r>
            <a:r>
              <a:rPr lang="de-CH" dirty="0"/>
              <a:t>der </a:t>
            </a:r>
            <a:r>
              <a:rPr lang="de-CH" dirty="0" smtClean="0"/>
              <a:t>Gedächtnisleistungen sowie Konzentrations- </a:t>
            </a:r>
            <a:r>
              <a:rPr lang="de-CH" dirty="0"/>
              <a:t>und Reaktionsfähigkeit </a:t>
            </a:r>
            <a:endParaRPr lang="de-CH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Hemmende Wirkung auf Motivation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Risiken im Zusammenhang mit der Qualität des Produkts z.B. Mischung mit anderen Substanzen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Entzündungen der Atemwege, Kurzatmigkeit, chronischer Husten oder </a:t>
            </a:r>
            <a:r>
              <a:rPr lang="de-CH" dirty="0" smtClean="0"/>
              <a:t>Bronchitis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225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Inhalt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fr-FR" dirty="0" smtClean="0"/>
              <a:t>Gründe und Motive zu konsumieren</a:t>
            </a:r>
          </a:p>
          <a:p>
            <a:r>
              <a:rPr lang="de-CH" altLang="fr-FR" dirty="0" smtClean="0"/>
              <a:t>Tabak, Alkohol, Cannabis </a:t>
            </a:r>
          </a:p>
          <a:p>
            <a:r>
              <a:rPr lang="de-CH" altLang="fr-FR" dirty="0" smtClean="0"/>
              <a:t>Problematisches </a:t>
            </a:r>
            <a:r>
              <a:rPr lang="de-CH" altLang="fr-FR" dirty="0"/>
              <a:t>Verhalten: z.B. Onlinesucht</a:t>
            </a:r>
            <a:endParaRPr lang="fr-CH" altLang="fr-FR" dirty="0"/>
          </a:p>
          <a:p>
            <a:r>
              <a:rPr lang="de-CH" altLang="fr-FR" dirty="0"/>
              <a:t>Die Rolle der Eltern </a:t>
            </a:r>
            <a:endParaRPr lang="fr-CH" altLang="fr-FR" dirty="0"/>
          </a:p>
          <a:p>
            <a:r>
              <a:rPr lang="de-CH" altLang="fr-FR" dirty="0"/>
              <a:t>Wie können die Jugendlichen unterstützt werden? 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435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altLang="fr-FR" dirty="0"/>
              <a:t>Cannabis: </a:t>
            </a:r>
            <a:r>
              <a:rPr lang="de-CH" altLang="fr-FR" dirty="0" smtClean="0"/>
              <a:t>Auswirkungen </a:t>
            </a:r>
            <a:r>
              <a:rPr lang="de-CH" altLang="fr-FR" dirty="0"/>
              <a:t>und </a:t>
            </a:r>
            <a:r>
              <a:rPr lang="de-CH" altLang="fr-FR" dirty="0" smtClean="0"/>
              <a:t>Risiken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600200"/>
            <a:ext cx="8280000" cy="44210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de-CH" b="1" dirty="0" smtClean="0"/>
              <a:t>Langfristig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Erhöhtes Risiko für Krebserkrankungen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Beeinträchtigung der Verarbeitung komplexer Informationen, der Gedächtnisleistungen sowie der Konzentration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/>
              <a:t>S</a:t>
            </a:r>
            <a:r>
              <a:rPr lang="de-CH" dirty="0" smtClean="0"/>
              <a:t>chulische und berufliche Probleme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/>
              <a:t>K</a:t>
            </a:r>
            <a:r>
              <a:rPr lang="de-CH" dirty="0" smtClean="0"/>
              <a:t>ann eine Psychose auslösen (sofern Veranlagung)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CH" dirty="0" smtClean="0"/>
              <a:t>Psychische und physische Abhängigkeit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55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altLang="fr-FR" dirty="0"/>
              <a:t>Cannabis: </a:t>
            </a:r>
            <a:r>
              <a:rPr lang="de-CH" altLang="fr-FR" dirty="0" smtClean="0"/>
              <a:t>Auswirkungen und Risiken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484784"/>
            <a:ext cx="8236858" cy="43924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CH" sz="9600" b="1" dirty="0" smtClean="0"/>
              <a:t>Jugendliche als vulnerable Altersgruppe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sz="9600" dirty="0" smtClean="0"/>
              <a:t>Jugendliche sind dabei, sich körperlich und psychisch zu entwickeln und reagieren empfindlicher auf Cannabis als Erwachsene, sie sind daher anfälliger für dessen Auswirkungen.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sz="9600" dirty="0" smtClean="0"/>
              <a:t>Konsum in jungen Jahren kann die Gehirnentwicklung und damit die Gehirnstruktur beeinflussen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sz="9600" dirty="0" smtClean="0"/>
              <a:t>Beeinträchtigung der Lernfähigkeit und des Entwicklungspotenzials (schulisches Umfeld als auch persönlicher Bereich sind betroffen z.B. Stress- und Emotionsregulierung)</a:t>
            </a:r>
            <a:endParaRPr lang="fr-CH" sz="9600" dirty="0"/>
          </a:p>
        </p:txBody>
      </p:sp>
    </p:spTree>
    <p:extLst>
      <p:ext uri="{BB962C8B-B14F-4D97-AF65-F5344CB8AC3E}">
        <p14:creationId xmlns:p14="http://schemas.microsoft.com/office/powerpoint/2010/main" val="9537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2800" dirty="0" smtClean="0"/>
              <a:t>Jugendliche und Cannabis: Welche Botschaften</a:t>
            </a:r>
            <a:r>
              <a:rPr lang="fr-CH" sz="2800" dirty="0" smtClean="0"/>
              <a:t>? </a:t>
            </a:r>
            <a:endParaRPr lang="fr-CH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0"/>
            <a:ext cx="8324062" cy="4349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CH" dirty="0"/>
              <a:t>Jugendliche davon überzeugen, dass sie nicht mit dem Cannabiskonsum beginnen sollen. </a:t>
            </a:r>
          </a:p>
          <a:p>
            <a:pPr>
              <a:defRPr/>
            </a:pPr>
            <a:r>
              <a:rPr lang="de-CH" dirty="0"/>
              <a:t>Wenn Jugendliche konsumieren, </a:t>
            </a:r>
            <a:r>
              <a:rPr lang="de-CH" dirty="0" smtClean="0"/>
              <a:t>sollte man versuchen, sie zum Aufhören zu motivieren und sie dabei zu unterstützen. Dies </a:t>
            </a:r>
            <a:r>
              <a:rPr lang="de-CH" dirty="0"/>
              <a:t>allenfalls mit Begleitung durch Fachleute. </a:t>
            </a:r>
          </a:p>
          <a:p>
            <a:pPr>
              <a:defRPr/>
            </a:pPr>
            <a:r>
              <a:rPr lang="de-CH" dirty="0"/>
              <a:t>Cannabis und </a:t>
            </a:r>
            <a:r>
              <a:rPr lang="de-CH" dirty="0" smtClean="0"/>
              <a:t>Auto- </a:t>
            </a:r>
            <a:r>
              <a:rPr lang="de-CH" dirty="0"/>
              <a:t>bzw. </a:t>
            </a:r>
            <a:r>
              <a:rPr lang="de-CH" dirty="0" smtClean="0"/>
              <a:t>Velofahren </a:t>
            </a:r>
            <a:r>
              <a:rPr lang="de-CH" dirty="0"/>
              <a:t>vertragen sich nicht, ebenso wenig Cannabis und Studium / Lehre. </a:t>
            </a:r>
          </a:p>
          <a:p>
            <a:pPr>
              <a:buNone/>
            </a:pPr>
            <a:endParaRPr lang="fr-CH" dirty="0"/>
          </a:p>
          <a:p>
            <a:pPr algn="ctr">
              <a:buNone/>
              <a:defRPr/>
            </a:pPr>
            <a:r>
              <a:rPr lang="de-CH" b="1" i="1" dirty="0"/>
              <a:t>Ein Joint macht aus einem Jugendlichen noch keinen </a:t>
            </a:r>
            <a:r>
              <a:rPr lang="de-CH" b="1" i="1" dirty="0" smtClean="0"/>
              <a:t>Drogenabhängigen. </a:t>
            </a:r>
          </a:p>
          <a:p>
            <a:pPr algn="ctr">
              <a:buNone/>
              <a:defRPr/>
            </a:pPr>
            <a:r>
              <a:rPr lang="de-CH" b="1" i="1" dirty="0"/>
              <a:t>W</a:t>
            </a:r>
            <a:r>
              <a:rPr lang="de-CH" b="1" i="1" dirty="0" smtClean="0"/>
              <a:t>eder </a:t>
            </a:r>
            <a:r>
              <a:rPr lang="de-CH" b="1" i="1" dirty="0"/>
              <a:t>verteufeln noch banalisieren. </a:t>
            </a:r>
          </a:p>
        </p:txBody>
      </p:sp>
    </p:spTree>
    <p:extLst>
      <p:ext uri="{BB962C8B-B14F-4D97-AF65-F5344CB8AC3E}">
        <p14:creationId xmlns:p14="http://schemas.microsoft.com/office/powerpoint/2010/main" val="23793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Allgemeine Ziele der Prävention - unabhängig  von der jeweiligen Substanz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CH" b="1" dirty="0" smtClean="0"/>
          </a:p>
          <a:p>
            <a:pPr marL="0" indent="0" algn="ctr">
              <a:buNone/>
              <a:defRPr/>
            </a:pPr>
            <a:r>
              <a:rPr lang="de-CH" b="1" dirty="0"/>
              <a:t>Erstkonsum hinauszögern und/oder </a:t>
            </a:r>
          </a:p>
          <a:p>
            <a:pPr marL="0" indent="0" algn="ctr">
              <a:buNone/>
              <a:defRPr/>
            </a:pPr>
            <a:r>
              <a:rPr lang="de-CH" b="1" dirty="0"/>
              <a:t>von einem Konsum abhalten </a:t>
            </a:r>
          </a:p>
          <a:p>
            <a:endParaRPr lang="fr-FR" dirty="0" smtClean="0"/>
          </a:p>
          <a:p>
            <a:pPr marL="0" indent="0" algn="just">
              <a:buNone/>
              <a:defRPr/>
            </a:pPr>
            <a:r>
              <a:rPr lang="de-CH" dirty="0"/>
              <a:t>Je früher Jugendliche beginnen, regelmässig Alkohol, Tabak oder Cannabis zu konsumieren, desto grösser ist das Risiko, dass daraus </a:t>
            </a:r>
            <a:r>
              <a:rPr lang="de-CH" dirty="0" smtClean="0"/>
              <a:t>eine Abhängigkeit entsteht. </a:t>
            </a:r>
            <a:endParaRPr lang="fr-CH" dirty="0"/>
          </a:p>
          <a:p>
            <a:pPr>
              <a:buNone/>
              <a:defRPr/>
            </a:pPr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382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196752"/>
            <a:ext cx="8280000" cy="4006800"/>
          </a:xfrm>
        </p:spPr>
        <p:txBody>
          <a:bodyPr anchor="ctr" anchorCtr="0"/>
          <a:lstStyle/>
          <a:p>
            <a:pPr algn="ctr">
              <a:buNone/>
            </a:pPr>
            <a:r>
              <a:rPr lang="de-CH" altLang="fr-FR" sz="4000" dirty="0" smtClean="0"/>
              <a:t>Problematisches Verhalten – </a:t>
            </a:r>
          </a:p>
          <a:p>
            <a:pPr algn="ctr">
              <a:buNone/>
            </a:pPr>
            <a:r>
              <a:rPr lang="de-CH" altLang="fr-FR" sz="4000" dirty="0" smtClean="0"/>
              <a:t>z.B. Onlinesucht </a:t>
            </a:r>
            <a:endParaRPr lang="de-CH" altLang="fr-FR" sz="4000" dirty="0"/>
          </a:p>
        </p:txBody>
      </p:sp>
      <p:pic>
        <p:nvPicPr>
          <p:cNvPr id="4" name="Image 3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sz="3600" dirty="0" smtClean="0"/>
              <a:t>Onlinesucht</a:t>
            </a:r>
            <a:endParaRPr lang="de-CH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412776"/>
            <a:ext cx="8280000" cy="4006800"/>
          </a:xfrm>
        </p:spPr>
        <p:txBody>
          <a:bodyPr anchor="ctr" anchorCtr="0"/>
          <a:lstStyle/>
          <a:p>
            <a:pPr marL="457200" lvl="1" indent="0">
              <a:buNone/>
            </a:pPr>
            <a:r>
              <a:rPr lang="de-CH" altLang="fr-FR" dirty="0" smtClean="0"/>
              <a:t>Onlinesucht ist eine Abhängigkeit ohne Substanz (kein Konsum psychoaktiver Substanzen) </a:t>
            </a:r>
            <a:endParaRPr lang="de-CH" altLang="fr-FR" dirty="0"/>
          </a:p>
        </p:txBody>
      </p:sp>
    </p:spTree>
    <p:extLst>
      <p:ext uri="{BB962C8B-B14F-4D97-AF65-F5344CB8AC3E}">
        <p14:creationId xmlns:p14="http://schemas.microsoft.com/office/powerpoint/2010/main" val="930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/>
              <a:t>Onlinesucht: </a:t>
            </a:r>
            <a:br>
              <a:rPr lang="de-CH" b="1" dirty="0"/>
            </a:br>
            <a:r>
              <a:rPr lang="de-CH" b="1" dirty="0"/>
              <a:t>Verschiedene Problematiken und geschlechtsspezifische Unterschiede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2204864"/>
            <a:ext cx="8280000" cy="3600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de-CH" altLang="fr-FR" dirty="0"/>
              <a:t>Problematisch können vor allem Onlinespiele und Kommunikations-Websites werden. </a:t>
            </a:r>
          </a:p>
          <a:p>
            <a:pPr marL="0" indent="0">
              <a:spcAft>
                <a:spcPts val="600"/>
              </a:spcAft>
              <a:buNone/>
            </a:pPr>
            <a:endParaRPr lang="fr-CH" dirty="0"/>
          </a:p>
          <a:p>
            <a:pPr>
              <a:spcBef>
                <a:spcPct val="0"/>
              </a:spcBef>
            </a:pPr>
            <a:r>
              <a:rPr lang="de-CH" altLang="fr-FR" dirty="0"/>
              <a:t>Unterschiedliche Nutzung durch die Jugendlichen nach Geschlecht: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de-CH" altLang="fr-FR" dirty="0"/>
              <a:t>Chat und Online-Kommunikation: vor allem Mädchen 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Ø"/>
            </a:pPr>
            <a:r>
              <a:rPr lang="de-CH" altLang="fr-FR" dirty="0" smtClean="0"/>
              <a:t>Videospiele </a:t>
            </a:r>
            <a:r>
              <a:rPr lang="de-CH" altLang="fr-FR" dirty="0"/>
              <a:t>(z.B. World </a:t>
            </a:r>
            <a:r>
              <a:rPr lang="de-CH" altLang="fr-FR" noProof="1" smtClean="0"/>
              <a:t>of Warcraft</a:t>
            </a:r>
            <a:r>
              <a:rPr lang="de-CH" altLang="fr-FR" dirty="0" smtClean="0"/>
              <a:t>): </a:t>
            </a:r>
            <a:r>
              <a:rPr lang="de-CH" altLang="fr-FR" dirty="0"/>
              <a:t>vor allem Jungs</a:t>
            </a:r>
          </a:p>
        </p:txBody>
      </p:sp>
    </p:spTree>
    <p:extLst>
      <p:ext uri="{BB962C8B-B14F-4D97-AF65-F5344CB8AC3E}">
        <p14:creationId xmlns:p14="http://schemas.microsoft.com/office/powerpoint/2010/main" val="7244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Onlinesucht: Risiken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Beeinträchtigung </a:t>
            </a:r>
            <a:r>
              <a:rPr lang="de-CH" dirty="0"/>
              <a:t>realer sozialer </a:t>
            </a:r>
            <a:r>
              <a:rPr lang="de-CH" dirty="0" smtClean="0"/>
              <a:t>und familiärer Kontakte </a:t>
            </a:r>
            <a:endParaRPr lang="de-CH" dirty="0"/>
          </a:p>
          <a:p>
            <a:pPr>
              <a:defRPr/>
            </a:pPr>
            <a:r>
              <a:rPr lang="de-CH" dirty="0"/>
              <a:t>Risiko, die Entwicklung der eigenen sozialen </a:t>
            </a:r>
            <a:r>
              <a:rPr lang="de-CH" dirty="0" smtClean="0"/>
              <a:t>Kompetenzen zu gefährden</a:t>
            </a:r>
          </a:p>
          <a:p>
            <a:pPr>
              <a:defRPr/>
            </a:pPr>
            <a:r>
              <a:rPr lang="de-CH" dirty="0" smtClean="0"/>
              <a:t>Beeinträchtigung von schulischen und beruflichen Leistungen</a:t>
            </a:r>
          </a:p>
          <a:p>
            <a:pPr>
              <a:defRPr/>
            </a:pPr>
            <a:r>
              <a:rPr lang="de-CH" dirty="0" smtClean="0"/>
              <a:t>Physische </a:t>
            </a:r>
            <a:r>
              <a:rPr lang="de-CH" dirty="0"/>
              <a:t>Gesundheit: Fehlhaltungen, unregelmässige Ernährung, Kopfschmerzen, Sehprobleme </a:t>
            </a:r>
            <a:endParaRPr lang="de-CH" dirty="0" smtClean="0"/>
          </a:p>
          <a:p>
            <a:pPr>
              <a:defRPr/>
            </a:pPr>
            <a:r>
              <a:rPr lang="de-CH" dirty="0" smtClean="0"/>
              <a:t>Psychische Gesundheit: Depressionen, Angstzustände</a:t>
            </a:r>
            <a:endParaRPr lang="de-CH" dirty="0"/>
          </a:p>
          <a:p>
            <a:pPr marL="0" indent="0">
              <a:buNone/>
            </a:pPr>
            <a:endParaRPr lang="fr-CH" dirty="0"/>
          </a:p>
          <a:p>
            <a:pPr marL="342900" lvl="1" indent="-342900" algn="ctr">
              <a:buNone/>
              <a:defRPr/>
            </a:pPr>
            <a:r>
              <a:rPr lang="de-CH" sz="1800" b="1" i="1" dirty="0"/>
              <a:t>Übermässiges Surfen im Internet </a:t>
            </a:r>
            <a:r>
              <a:rPr lang="de-CH" sz="1800" b="1" i="1" dirty="0" smtClean="0"/>
              <a:t>kann zu </a:t>
            </a:r>
            <a:r>
              <a:rPr lang="de-CH" sz="1800" b="1" i="1" dirty="0"/>
              <a:t>Veränderungen im </a:t>
            </a:r>
            <a:r>
              <a:rPr lang="de-CH" sz="1800" b="1" i="1" dirty="0" smtClean="0"/>
              <a:t>Hirn führen, insbesondere </a:t>
            </a:r>
            <a:r>
              <a:rPr lang="de-CH" sz="1800" b="1" i="1" dirty="0"/>
              <a:t>in der </a:t>
            </a:r>
            <a:r>
              <a:rPr lang="de-CH" sz="1800" b="1" i="1" dirty="0" smtClean="0"/>
              <a:t>Hirnregion, welche </a:t>
            </a:r>
            <a:r>
              <a:rPr lang="de-CH" sz="1800" b="1" i="1" dirty="0"/>
              <a:t>für das Empfinden von Glücksgefühlen zuständig </a:t>
            </a:r>
            <a:r>
              <a:rPr lang="de-CH" sz="1800" b="1" i="1" dirty="0" smtClean="0"/>
              <a:t>ist. </a:t>
            </a:r>
            <a:endParaRPr lang="de-CH" sz="1800" b="1" i="1" dirty="0"/>
          </a:p>
        </p:txBody>
      </p:sp>
    </p:spTree>
    <p:extLst>
      <p:ext uri="{BB962C8B-B14F-4D97-AF65-F5344CB8AC3E}">
        <p14:creationId xmlns:p14="http://schemas.microsoft.com/office/powerpoint/2010/main" val="15891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Onlinesuch</a:t>
            </a:r>
            <a:r>
              <a:rPr lang="fr-CH" altLang="fr-FR" dirty="0" smtClean="0"/>
              <a:t>t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438424"/>
            <a:ext cx="8280000" cy="4006800"/>
          </a:xfrm>
        </p:spPr>
        <p:txBody>
          <a:bodyPr anchor="ctr" anchorCtr="0"/>
          <a:lstStyle/>
          <a:p>
            <a:pPr marL="0" indent="0" algn="just">
              <a:buNone/>
            </a:pPr>
            <a:r>
              <a:rPr lang="de-CH" altLang="fr-FR" dirty="0"/>
              <a:t>Die Dauer der online verbrachten Zeit stellt kein Suchtkriterium an sich dar. Entscheidend ist vielmehr die Zunahme von fehlendem Interesse an anderen Lebensbereichen. </a:t>
            </a:r>
          </a:p>
        </p:txBody>
      </p:sp>
    </p:spTree>
    <p:extLst>
      <p:ext uri="{BB962C8B-B14F-4D97-AF65-F5344CB8AC3E}">
        <p14:creationId xmlns:p14="http://schemas.microsoft.com/office/powerpoint/2010/main" val="7885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Onlinesucht: Welche Botschaften?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752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dirty="0"/>
              <a:t>Sich als Eltern für die Nutzung und die Inhalte von </a:t>
            </a:r>
            <a:r>
              <a:rPr lang="de-CH" dirty="0" smtClean="0"/>
              <a:t>Spielen, Webseiten und Filmen </a:t>
            </a:r>
            <a:r>
              <a:rPr lang="de-CH" dirty="0"/>
              <a:t>interessieren und mit den Kindern darüber sprechen. </a:t>
            </a:r>
          </a:p>
          <a:p>
            <a:pPr>
              <a:spcBef>
                <a:spcPts val="0"/>
              </a:spcBef>
            </a:pPr>
            <a:r>
              <a:rPr lang="de-CH" dirty="0" smtClean="0"/>
              <a:t>In </a:t>
            </a:r>
            <a:r>
              <a:rPr lang="de-CH" dirty="0"/>
              <a:t>Hinblick auf die PEGI-Altersnorm den Zugang zu Spielen </a:t>
            </a:r>
            <a:r>
              <a:rPr lang="de-CH" dirty="0" smtClean="0"/>
              <a:t>beschränken: </a:t>
            </a:r>
            <a:r>
              <a:rPr lang="fr-CH" dirty="0">
                <a:hlinkClick r:id="rId3"/>
              </a:rPr>
              <a:t>http://www.pegi.info/ch</a:t>
            </a:r>
            <a:r>
              <a:rPr lang="fr-CH" dirty="0" smtClean="0">
                <a:hlinkClick r:id="rId3"/>
              </a:rPr>
              <a:t>/</a:t>
            </a:r>
            <a:endParaRPr lang="fr-CH" dirty="0" smtClean="0"/>
          </a:p>
          <a:p>
            <a:pPr>
              <a:defRPr/>
            </a:pPr>
            <a:r>
              <a:rPr lang="de-CH" dirty="0" smtClean="0"/>
              <a:t>Erlaubte Dauer der Internetnutzung genau </a:t>
            </a:r>
            <a:r>
              <a:rPr lang="de-CH" dirty="0"/>
              <a:t>festlegen. </a:t>
            </a:r>
          </a:p>
          <a:p>
            <a:pPr>
              <a:defRPr/>
            </a:pPr>
            <a:r>
              <a:rPr lang="de-CH" dirty="0"/>
              <a:t>Den Zugang zum Inhalt im Internet kontrollieren und beschränken. </a:t>
            </a:r>
          </a:p>
          <a:p>
            <a:pPr marL="0" indent="0">
              <a:buNone/>
            </a:pPr>
            <a:endParaRPr lang="fr-CH" dirty="0" smtClean="0"/>
          </a:p>
          <a:p>
            <a:pPr algn="ctr">
              <a:buNone/>
              <a:defRPr/>
            </a:pPr>
            <a:r>
              <a:rPr lang="de-CH" b="1" i="1" dirty="0"/>
              <a:t>Dialog und Kontrolle durch die Eltern sind wesentlich. </a:t>
            </a:r>
          </a:p>
        </p:txBody>
      </p:sp>
    </p:spTree>
    <p:extLst>
      <p:ext uri="{BB962C8B-B14F-4D97-AF65-F5344CB8AC3E}">
        <p14:creationId xmlns:p14="http://schemas.microsoft.com/office/powerpoint/2010/main" val="19088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12400" cy="1143000"/>
          </a:xfrm>
        </p:spPr>
        <p:txBody>
          <a:bodyPr>
            <a:normAutofit/>
          </a:bodyPr>
          <a:lstStyle/>
          <a:p>
            <a:pPr algn="ctr"/>
            <a:r>
              <a:rPr lang="de-CH" dirty="0" smtClean="0"/>
              <a:t>Gründe und Motive zu rauchen </a:t>
            </a:r>
            <a:br>
              <a:rPr lang="de-CH" dirty="0" smtClean="0"/>
            </a:br>
            <a:r>
              <a:rPr lang="de-CH" dirty="0" smtClean="0"/>
              <a:t>Eine Befragung von Jugendlichen*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1" name="Espace réservé du contenu 1"/>
          <p:cNvSpPr>
            <a:spLocks noGrp="1"/>
          </p:cNvSpPr>
          <p:nvPr>
            <p:ph idx="1"/>
          </p:nvPr>
        </p:nvSpPr>
        <p:spPr>
          <a:xfrm>
            <a:off x="446117" y="1268760"/>
            <a:ext cx="8380874" cy="475252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H" sz="6400" dirty="0" smtClean="0"/>
              <a:t>Von den </a:t>
            </a:r>
            <a:r>
              <a:rPr lang="de-CH" sz="6400" dirty="0" smtClean="0"/>
              <a:t>Jugendlichen erwähnte Gründe, weshalb sie rauchen: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es zur Gewohnheit geworden ist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oft im Stress bin und mich Rauchen beruhigt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den Geschmack geniesse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es nicht schaffe, mit dem Rauchen aufzuhören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es mir langweilig ist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Kollegen und Freunde rauchen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oft nicht weiss, wohin ich sonst mit meinen Händen soll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es mir das Gefühl von Freiheit gibt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ohne rauchen an Gewicht zunehmen würde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dadurch leistungsfähiger bin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man als Raucher eine bessere Ausstrahlung hat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rauchen cool ist</a:t>
            </a:r>
          </a:p>
          <a:p>
            <a:pPr>
              <a:lnSpc>
                <a:spcPct val="120000"/>
              </a:lnSpc>
              <a:defRPr/>
            </a:pPr>
            <a:r>
              <a:rPr lang="de-CH" sz="6400" dirty="0" smtClean="0"/>
              <a:t>Weil ich überzeugt bin, dass Rauchen mir selber nicht schadet</a:t>
            </a:r>
            <a:endParaRPr lang="fr-CH" sz="6400" dirty="0"/>
          </a:p>
          <a:p>
            <a:pPr>
              <a:lnSpc>
                <a:spcPct val="120000"/>
              </a:lnSpc>
              <a:defRPr/>
            </a:pPr>
            <a:endParaRPr lang="fr-CH" sz="5500" dirty="0"/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H" sz="5500" b="1" i="1" dirty="0" smtClean="0"/>
              <a:t>Man wird nicht von einem Tag auf den anderen abhängig!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H" sz="5500" b="1" i="1" dirty="0" smtClean="0"/>
              <a:t>Im Allgemeinen konsumieren die Jugendlichen, um </a:t>
            </a:r>
            <a:r>
              <a:rPr lang="fr-CH" sz="5500" b="1" i="1" dirty="0" err="1" smtClean="0"/>
              <a:t>etwas</a:t>
            </a:r>
            <a:r>
              <a:rPr lang="fr-CH" sz="5500" b="1" i="1" dirty="0" smtClean="0"/>
              <a:t> </a:t>
            </a:r>
            <a:r>
              <a:rPr lang="fr-CH" sz="5500" b="1" i="1" dirty="0" err="1" smtClean="0"/>
              <a:t>auszuprobieren</a:t>
            </a:r>
            <a:r>
              <a:rPr lang="fr-CH" sz="5500" b="1" i="1" dirty="0" smtClean="0"/>
              <a:t> und wiederholen diese Erfahrung nicht zwangsläufig.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CH" b="1" i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H" b="1" i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CH" sz="3700" dirty="0"/>
          </a:p>
        </p:txBody>
      </p:sp>
      <p:sp>
        <p:nvSpPr>
          <p:cNvPr id="12" name="Rectangle 11"/>
          <p:cNvSpPr/>
          <p:nvPr/>
        </p:nvSpPr>
        <p:spPr>
          <a:xfrm>
            <a:off x="3635896" y="6225248"/>
            <a:ext cx="2001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Tabakmonitoring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196752"/>
            <a:ext cx="8280000" cy="4006800"/>
          </a:xfrm>
        </p:spPr>
        <p:txBody>
          <a:bodyPr anchor="ctr" anchorCtr="0"/>
          <a:lstStyle/>
          <a:p>
            <a:pPr algn="ctr">
              <a:buNone/>
            </a:pPr>
            <a:r>
              <a:rPr lang="fr-CH" altLang="fr-FR" sz="4400" dirty="0"/>
              <a:t>Die Rolle </a:t>
            </a:r>
            <a:r>
              <a:rPr lang="de-CH" altLang="fr-FR" sz="4400" dirty="0" smtClean="0"/>
              <a:t>der Eltern </a:t>
            </a:r>
            <a:endParaRPr lang="de-CH" altLang="fr-FR" sz="4400" dirty="0"/>
          </a:p>
        </p:txBody>
      </p:sp>
      <p:pic>
        <p:nvPicPr>
          <p:cNvPr id="4" name="Image 3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Prävention durch die Eltern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340768"/>
            <a:ext cx="8380874" cy="4248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dirty="0" smtClean="0"/>
              <a:t>Im Alltag Sorgfalt, Zärtlichkeit, Wertschätzung zeigen, Sicherheit bieten usw. </a:t>
            </a:r>
          </a:p>
          <a:p>
            <a:pPr>
              <a:defRPr/>
            </a:pPr>
            <a:r>
              <a:rPr lang="de-CH" dirty="0" smtClean="0"/>
              <a:t>Förderung von allmählicher Selbstständigkeit</a:t>
            </a:r>
            <a:r>
              <a:rPr lang="fr-CH" dirty="0" smtClean="0">
                <a:solidFill>
                  <a:srgbClr val="B4D200"/>
                </a:solidFill>
                <a:sym typeface="Wingdings" panose="05000000000000000000" pitchFamily="2" charset="2"/>
              </a:rPr>
              <a:t>  </a:t>
            </a:r>
            <a:r>
              <a:rPr lang="de-CH" dirty="0" smtClean="0"/>
              <a:t>Unabhängigkeit </a:t>
            </a:r>
            <a:endParaRPr lang="fr-CH" dirty="0" smtClean="0"/>
          </a:p>
          <a:p>
            <a:pPr>
              <a:defRPr/>
            </a:pPr>
            <a:r>
              <a:rPr lang="de-CH" dirty="0" smtClean="0"/>
              <a:t>Verstärkung </a:t>
            </a:r>
            <a:r>
              <a:rPr lang="de-CH" dirty="0"/>
              <a:t>der Schutzfaktoren: z.B</a:t>
            </a:r>
            <a:r>
              <a:rPr lang="de-CH" dirty="0" smtClean="0"/>
              <a:t>. Förderung von Selbstvertrauen </a:t>
            </a:r>
            <a:r>
              <a:rPr lang="de-CH" dirty="0"/>
              <a:t>und kritischem </a:t>
            </a:r>
            <a:r>
              <a:rPr lang="de-CH" dirty="0" smtClean="0"/>
              <a:t>Denken</a:t>
            </a:r>
            <a:endParaRPr lang="fr-CH" dirty="0" smtClean="0"/>
          </a:p>
          <a:p>
            <a:pPr>
              <a:defRPr/>
            </a:pPr>
            <a:r>
              <a:rPr lang="de-CH" dirty="0" smtClean="0"/>
              <a:t>Eigene Einstellungen </a:t>
            </a:r>
            <a:r>
              <a:rPr lang="de-CH" dirty="0"/>
              <a:t>gegenüber </a:t>
            </a:r>
            <a:r>
              <a:rPr lang="de-CH" dirty="0" smtClean="0"/>
              <a:t>Suchtmittelkonsum und Umgang mit Suchtmitteln reflektieren</a:t>
            </a:r>
            <a:endParaRPr lang="de-CH" dirty="0"/>
          </a:p>
          <a:p>
            <a:pPr marL="0" indent="0">
              <a:lnSpc>
                <a:spcPct val="120000"/>
              </a:lnSpc>
              <a:buNone/>
            </a:pPr>
            <a:endParaRPr lang="fr-CH" b="1" dirty="0"/>
          </a:p>
          <a:p>
            <a:pPr algn="ctr">
              <a:buNone/>
              <a:defRPr/>
            </a:pPr>
            <a:r>
              <a:rPr lang="de-CH" b="1" i="1" dirty="0"/>
              <a:t>Eltern sind wichtige Akteure der Prävention. </a:t>
            </a:r>
          </a:p>
          <a:p>
            <a:pPr>
              <a:lnSpc>
                <a:spcPct val="120000"/>
              </a:lnSpc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2236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altLang="fr-FR" dirty="0"/>
              <a:t>Die Rolle der </a:t>
            </a:r>
            <a:r>
              <a:rPr lang="de-CH" altLang="fr-FR" dirty="0" smtClean="0"/>
              <a:t>Eltern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600200"/>
            <a:ext cx="8280000" cy="4421088"/>
          </a:xfrm>
        </p:spPr>
        <p:txBody>
          <a:bodyPr/>
          <a:lstStyle/>
          <a:p>
            <a:pPr>
              <a:defRPr/>
            </a:pPr>
            <a:r>
              <a:rPr lang="de-CH" dirty="0"/>
              <a:t>Rahmenbedingungen vorgeben, klare Grenzen und Regeln setzen und aufrechterhalten. </a:t>
            </a:r>
            <a:endParaRPr lang="fr-CH" dirty="0" smtClean="0"/>
          </a:p>
          <a:p>
            <a:pPr>
              <a:defRPr/>
            </a:pPr>
            <a:r>
              <a:rPr lang="de-CH" dirty="0"/>
              <a:t>Ein Klima des gegenseitigen Vertrauens fördern, damit die Jugendlichen über ihre Sorgen sprechen können. </a:t>
            </a:r>
            <a:endParaRPr lang="fr-CH" dirty="0" smtClean="0"/>
          </a:p>
          <a:p>
            <a:pPr>
              <a:defRPr/>
            </a:pPr>
            <a:r>
              <a:rPr lang="de-CH" dirty="0"/>
              <a:t>Sich für Aktivitäten, Hobbys und insbesondere Freundinnen/ Freunde der eigenen Kinder interessieren</a:t>
            </a:r>
            <a:r>
              <a:rPr lang="de-CH" dirty="0" smtClean="0"/>
              <a:t>.</a:t>
            </a:r>
            <a:endParaRPr lang="de-CH" dirty="0"/>
          </a:p>
          <a:p>
            <a:pPr>
              <a:defRPr/>
            </a:pPr>
            <a:r>
              <a:rPr lang="de-CH" dirty="0"/>
              <a:t>Früherkennungsmerkmale </a:t>
            </a:r>
            <a:r>
              <a:rPr lang="de-CH" dirty="0" smtClean="0"/>
              <a:t>kennen</a:t>
            </a:r>
            <a:r>
              <a:rPr lang="de-CH" dirty="0"/>
              <a:t> </a:t>
            </a:r>
            <a:r>
              <a:rPr lang="de-CH" dirty="0" smtClean="0"/>
              <a:t>und wissen, wie man darauf reagiert.</a:t>
            </a:r>
            <a:endParaRPr lang="de-CH" dirty="0"/>
          </a:p>
          <a:p>
            <a:pPr algn="ctr">
              <a:buNone/>
              <a:defRPr/>
            </a:pPr>
            <a:endParaRPr lang="fr-CH" sz="2000" dirty="0"/>
          </a:p>
          <a:p>
            <a:pPr algn="ctr">
              <a:buNone/>
              <a:defRPr/>
            </a:pPr>
            <a:r>
              <a:rPr lang="de-CH" sz="2000" b="1" i="1" dirty="0" smtClean="0"/>
              <a:t>Eltern </a:t>
            </a:r>
            <a:r>
              <a:rPr lang="de-CH" sz="2000" b="1" i="1" dirty="0"/>
              <a:t>sind </a:t>
            </a:r>
            <a:r>
              <a:rPr lang="de-CH" sz="2000" b="1" i="1" dirty="0" smtClean="0"/>
              <a:t>Vorbilder,</a:t>
            </a:r>
            <a:endParaRPr lang="de-CH" sz="2000" b="1" i="1" dirty="0"/>
          </a:p>
          <a:p>
            <a:pPr>
              <a:buNone/>
              <a:defRPr/>
            </a:pPr>
            <a:r>
              <a:rPr lang="de-CH" sz="2000" b="1" dirty="0"/>
              <a:t>	</a:t>
            </a:r>
            <a:r>
              <a:rPr lang="de-CH" sz="2000" b="1" dirty="0" smtClean="0"/>
              <a:t>		</a:t>
            </a:r>
            <a:r>
              <a:rPr lang="de-CH" sz="2000" b="1" i="1" dirty="0" smtClean="0"/>
              <a:t>die </a:t>
            </a:r>
            <a:r>
              <a:rPr lang="de-CH" sz="2000" b="1" i="1" dirty="0"/>
              <a:t>aber nicht perfekt sein müssen!</a:t>
            </a:r>
          </a:p>
        </p:txBody>
      </p:sp>
    </p:spTree>
    <p:extLst>
      <p:ext uri="{BB962C8B-B14F-4D97-AF65-F5344CB8AC3E}">
        <p14:creationId xmlns:p14="http://schemas.microsoft.com/office/powerpoint/2010/main" val="21531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 smtClean="0"/>
              <a:t>Der </a:t>
            </a:r>
            <a:r>
              <a:rPr lang="de-CH" dirty="0" smtClean="0"/>
              <a:t>Einfluss der Eltern auf den Tabakkonsum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Jugendliche rauchen weniger…</a:t>
            </a:r>
          </a:p>
          <a:p>
            <a:endParaRPr lang="de-CH" dirty="0" smtClean="0"/>
          </a:p>
          <a:p>
            <a:r>
              <a:rPr lang="de-CH" dirty="0"/>
              <a:t>w</a:t>
            </a:r>
            <a:r>
              <a:rPr lang="de-CH" dirty="0" smtClean="0"/>
              <a:t>enn Eltern Zigaretten nicht gutheissen, sogar wenn sie selber rauchen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/>
              <a:t>w</a:t>
            </a:r>
            <a:r>
              <a:rPr lang="de-CH" dirty="0" smtClean="0"/>
              <a:t>enn die Eltern es nicht erlauben, dass zu Hause oder in ihrer Gegenwart geraucht wird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161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12400" cy="1143000"/>
          </a:xfrm>
        </p:spPr>
        <p:txBody>
          <a:bodyPr/>
          <a:lstStyle/>
          <a:p>
            <a:pPr algn="ctr"/>
            <a:r>
              <a:rPr lang="de-CH" dirty="0" smtClean="0"/>
              <a:t>Das Interesse der Eltern für die Freizeitaktivitäten der Kinder</a:t>
            </a:r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19928"/>
            <a:ext cx="7621099" cy="449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99650" y="1279876"/>
            <a:ext cx="666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Bescheid-Wissen der Eltern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18212" cy="1013270"/>
          </a:xfrm>
        </p:spPr>
        <p:txBody>
          <a:bodyPr/>
          <a:lstStyle/>
          <a:p>
            <a:pPr algn="ctr"/>
            <a:r>
              <a:rPr lang="de-CH" dirty="0" smtClean="0"/>
              <a:t>Das Vertrauen zwischen Eltern und Jugendlichen als Grundlage für die Prävention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776722" y="1288174"/>
            <a:ext cx="666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Mit Eltern über Sorgen sprechen können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0" y="1657507"/>
            <a:ext cx="7403864" cy="444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Wie können die Jugendlichen unterstützt werden?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600200"/>
            <a:ext cx="8280000" cy="4133056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de-CH" dirty="0"/>
              <a:t>Insbesondere </a:t>
            </a:r>
            <a:r>
              <a:rPr lang="de-CH" dirty="0" smtClean="0"/>
              <a:t>durch:</a:t>
            </a:r>
            <a:endParaRPr lang="de-CH" dirty="0"/>
          </a:p>
          <a:p>
            <a:pPr>
              <a:defRPr/>
            </a:pPr>
            <a:r>
              <a:rPr lang="de-CH" dirty="0"/>
              <a:t>positive </a:t>
            </a:r>
            <a:r>
              <a:rPr lang="de-CH" dirty="0" smtClean="0"/>
              <a:t>Verstärkung für: Anstrengungen</a:t>
            </a:r>
            <a:r>
              <a:rPr lang="de-CH" dirty="0"/>
              <a:t>, Erfolge, Austausch, Dialog, Entwicklung einer kritischen Haltung usw</a:t>
            </a:r>
            <a:r>
              <a:rPr lang="de-CH" dirty="0" smtClean="0"/>
              <a:t>. </a:t>
            </a:r>
          </a:p>
          <a:p>
            <a:pPr>
              <a:defRPr/>
            </a:pPr>
            <a:r>
              <a:rPr lang="de-CH" dirty="0" smtClean="0"/>
              <a:t>eine </a:t>
            </a:r>
            <a:r>
              <a:rPr lang="de-CH" dirty="0"/>
              <a:t>wohlwollende Haltung </a:t>
            </a:r>
            <a:r>
              <a:rPr lang="de-CH" dirty="0" smtClean="0"/>
              <a:t>ihnen gegenüber</a:t>
            </a:r>
            <a:endParaRPr lang="de-CH" dirty="0"/>
          </a:p>
          <a:p>
            <a:pPr>
              <a:defRPr/>
            </a:pPr>
            <a:r>
              <a:rPr lang="de-CH" dirty="0"/>
              <a:t>klare Regeln und Grenzen bezüglich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dirty="0"/>
              <a:t>Ausgang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dirty="0"/>
              <a:t>Konsum von Alkohol, Tabak, Cannabis etc.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dirty="0"/>
              <a:t>Zeit vor dem </a:t>
            </a:r>
            <a:r>
              <a:rPr lang="de-CH" dirty="0" smtClean="0"/>
              <a:t>Bildschirm</a:t>
            </a:r>
          </a:p>
          <a:p>
            <a:pPr algn="ctr">
              <a:buNone/>
              <a:defRPr/>
            </a:pPr>
            <a:r>
              <a:rPr lang="de-CH" sz="1800" b="1" i="1" dirty="0" smtClean="0"/>
              <a:t>Dialog </a:t>
            </a:r>
            <a:r>
              <a:rPr lang="de-CH" sz="1800" b="1" i="1" dirty="0"/>
              <a:t>fördern, sich für die Aktivitäten der eigenen Kinder interessieren. 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484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/>
              <a:t>Nützliche Internetseiten</a:t>
            </a:r>
            <a:r>
              <a:rPr lang="fr-CH" altLang="fr-FR" dirty="0"/>
              <a:t>: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36858" cy="4277072"/>
          </a:xfrm>
        </p:spPr>
        <p:txBody>
          <a:bodyPr/>
          <a:lstStyle/>
          <a:p>
            <a:r>
              <a:rPr lang="de-CH" dirty="0" smtClean="0"/>
              <a:t>Sucht Schweiz: </a:t>
            </a:r>
            <a:r>
              <a:rPr lang="de-CH" dirty="0" smtClean="0">
                <a:hlinkClick r:id="rId3"/>
              </a:rPr>
              <a:t>www.suchtschweiz.ch</a:t>
            </a:r>
            <a:endParaRPr lang="de-CH" dirty="0" smtClean="0"/>
          </a:p>
          <a:p>
            <a:r>
              <a:rPr lang="de-CH" dirty="0" smtClean="0"/>
              <a:t>AT Schweiz: </a:t>
            </a:r>
            <a:r>
              <a:rPr lang="de-CH" dirty="0" smtClean="0">
                <a:hlinkClick r:id="rId4"/>
              </a:rPr>
              <a:t>www.at-schweiz.ch</a:t>
            </a:r>
            <a:endParaRPr lang="de-CH" dirty="0" smtClean="0"/>
          </a:p>
          <a:p>
            <a:r>
              <a:rPr lang="de-CH" dirty="0" smtClean="0"/>
              <a:t>Schweizer Schülerbefragung zum Gesundheitsverhalten: </a:t>
            </a:r>
            <a:r>
              <a:rPr lang="de-CH" dirty="0" smtClean="0">
                <a:hlinkClick r:id="rId5"/>
              </a:rPr>
              <a:t>www.hbsc.ch</a:t>
            </a:r>
            <a:endParaRPr lang="de-CH" dirty="0" smtClean="0"/>
          </a:p>
          <a:p>
            <a:r>
              <a:rPr lang="de-CH" dirty="0" smtClean="0"/>
              <a:t>Informationen zu den Effekten von Alkohol auf den Körper: </a:t>
            </a:r>
            <a:r>
              <a:rPr lang="de-CH" dirty="0" smtClean="0">
                <a:solidFill>
                  <a:srgbClr val="FF0000"/>
                </a:solidFill>
                <a:hlinkClick r:id="rId6"/>
              </a:rPr>
              <a:t>www.alkoholimkoerper.ch/</a:t>
            </a:r>
            <a:endParaRPr lang="de-CH" dirty="0" smtClean="0">
              <a:solidFill>
                <a:srgbClr val="FF0000"/>
              </a:solidFill>
            </a:endParaRPr>
          </a:p>
          <a:p>
            <a:endParaRPr lang="de-CH" b="1" dirty="0" smtClean="0"/>
          </a:p>
          <a:p>
            <a:pPr algn="ctr">
              <a:buNone/>
            </a:pPr>
            <a:r>
              <a:rPr lang="de-CH" altLang="fr-FR" sz="2000" b="1" i="1" dirty="0" smtClean="0"/>
              <a:t>Auf diesen Websites finden Sie Unterlagen, die gratis heruntergeladen oder bestellt  werden können. </a:t>
            </a:r>
            <a:endParaRPr lang="de-CH" alt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18715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Suchtprävention in der Klasse</a:t>
            </a:r>
            <a:r>
              <a:rPr lang="fr-CH" altLang="fr-FR" dirty="0" smtClean="0"/>
              <a:t/>
            </a:r>
            <a:br>
              <a:rPr lang="fr-CH" altLang="fr-FR" dirty="0" smtClean="0"/>
            </a:br>
            <a:r>
              <a:rPr lang="de-CH" altLang="fr-FR" sz="2400" dirty="0"/>
              <a:t>Massnahmen der Prävention in unserer Klasse…</a:t>
            </a:r>
            <a:r>
              <a:rPr lang="fr-CH" altLang="fr-FR" sz="2400" dirty="0"/>
              <a:t/>
            </a:r>
            <a:br>
              <a:rPr lang="fr-CH" altLang="fr-FR" sz="2400" dirty="0"/>
            </a:br>
            <a:endParaRPr lang="fr-CH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algn="ctr">
              <a:buNone/>
            </a:pPr>
            <a:r>
              <a:rPr lang="de-CH" altLang="fr-FR" b="1" i="1" dirty="0" smtClean="0">
                <a:solidFill>
                  <a:srgbClr val="92D050"/>
                </a:solidFill>
              </a:rPr>
              <a:t>Von jeder Lehrperson auszufüllen </a:t>
            </a:r>
          </a:p>
          <a:p>
            <a:pPr marL="0" indent="0" algn="ctr">
              <a:buNone/>
            </a:pPr>
            <a:endParaRPr lang="fr-CH" dirty="0" smtClean="0"/>
          </a:p>
          <a:p>
            <a:pPr marL="0" indent="0" algn="ctr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695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21" y="692696"/>
            <a:ext cx="5688632" cy="51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692696"/>
            <a:ext cx="230425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CH" altLang="fr-FR" sz="2000" dirty="0"/>
              <a:t>Ich trinke, um zu vergessen, dass mich meine Eltern vergessen…</a:t>
            </a:r>
            <a:endParaRPr lang="fr-CH" altLang="fr-FR" sz="2000" dirty="0"/>
          </a:p>
        </p:txBody>
      </p:sp>
      <p:pic>
        <p:nvPicPr>
          <p:cNvPr id="4" name="Image 3" descr="sucht_schweiz_logo_word_de_rg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12400" cy="1143000"/>
          </a:xfrm>
        </p:spPr>
        <p:txBody>
          <a:bodyPr/>
          <a:lstStyle/>
          <a:p>
            <a:pPr algn="ctr"/>
            <a:r>
              <a:rPr lang="de-CH" dirty="0"/>
              <a:t>Gründe und Motive Alkohol zu trinken</a:t>
            </a:r>
            <a:br>
              <a:rPr lang="de-CH" dirty="0"/>
            </a:br>
            <a:r>
              <a:rPr lang="de-CH" dirty="0"/>
              <a:t>Eine Befragung von Jugendlichen*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308866" cy="446449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de-CH" sz="2000" dirty="0"/>
              <a:t>Von den Jugendlichen erwähnte Gründe, weshalb sie Alkohol trinken: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Um eine Party besser geniessen zu können </a:t>
            </a:r>
            <a:endParaRPr lang="fr-CH" sz="2000" dirty="0"/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Weil es mir einfach Spass macht 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Weil es dann lustiger wird, wenn ich mit anderen zusammen bin 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Weil dadurch Partys besser werden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Weil ich das Feeling (Gefühl) mag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Um berauscht zu sein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Um mich aufzumuntern, wenn ich in schlechter Stimmung bin </a:t>
            </a:r>
          </a:p>
          <a:p>
            <a:pPr>
              <a:lnSpc>
                <a:spcPct val="120000"/>
              </a:lnSpc>
              <a:defRPr/>
            </a:pPr>
            <a:r>
              <a:rPr lang="de-CH" sz="2000" dirty="0"/>
              <a:t>Weil es mir hilft, wenn ich niedergeschlagen oder gereizt bin</a:t>
            </a:r>
          </a:p>
          <a:p>
            <a:pPr>
              <a:defRPr/>
            </a:pPr>
            <a:r>
              <a:rPr lang="de-CH" sz="2000" dirty="0"/>
              <a:t>Um meine Probleme zu vergessen</a:t>
            </a:r>
          </a:p>
          <a:p>
            <a:pPr>
              <a:lnSpc>
                <a:spcPct val="120000"/>
              </a:lnSpc>
            </a:pPr>
            <a:r>
              <a:rPr lang="fr-CH" sz="2000" dirty="0" smtClean="0"/>
              <a:t>…</a:t>
            </a:r>
            <a:endParaRPr lang="fr-CH" sz="2000" dirty="0"/>
          </a:p>
          <a:p>
            <a:pPr>
              <a:lnSpc>
                <a:spcPct val="120000"/>
              </a:lnSpc>
            </a:pPr>
            <a:endParaRPr lang="fr-CH" sz="1600" dirty="0"/>
          </a:p>
          <a:p>
            <a:pPr>
              <a:lnSpc>
                <a:spcPct val="120000"/>
              </a:lnSpc>
            </a:pPr>
            <a:endParaRPr lang="fr-CH" sz="1600" dirty="0"/>
          </a:p>
          <a:p>
            <a:pPr>
              <a:lnSpc>
                <a:spcPct val="120000"/>
              </a:lnSpc>
            </a:pPr>
            <a:endParaRPr lang="fr-CH" sz="1600" dirty="0"/>
          </a:p>
        </p:txBody>
      </p:sp>
      <p:sp>
        <p:nvSpPr>
          <p:cNvPr id="5" name="Rectangle 4"/>
          <p:cNvSpPr/>
          <p:nvPr/>
        </p:nvSpPr>
        <p:spPr>
          <a:xfrm>
            <a:off x="2749805" y="6165304"/>
            <a:ext cx="2337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*Schülerstudie </a:t>
            </a:r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HBSC 2014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fr-FR" dirty="0" smtClean="0"/>
              <a:t>Was beeinflusst den Suchtmittelkonsum?</a:t>
            </a:r>
            <a:endParaRPr lang="de-CH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1604463"/>
            <a:ext cx="4929187" cy="379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4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196752"/>
            <a:ext cx="8280000" cy="400680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de-CH" altLang="fr-FR" sz="4400" dirty="0" smtClean="0"/>
              <a:t>Tabak</a:t>
            </a:r>
            <a:r>
              <a:rPr lang="fr-CH" altLang="fr-FR" sz="4400" dirty="0" smtClean="0"/>
              <a:t> </a:t>
            </a:r>
            <a:endParaRPr lang="fr-CH" altLang="fr-FR" sz="4400" dirty="0"/>
          </a:p>
          <a:p>
            <a:pPr marL="0" indent="0" algn="ctr">
              <a:buNone/>
            </a:pPr>
            <a:endParaRPr lang="fr-CH" sz="4400" dirty="0"/>
          </a:p>
        </p:txBody>
      </p:sp>
      <p:pic>
        <p:nvPicPr>
          <p:cNvPr id="6" name="Image 5" descr="sucht_schweiz_logo_word_de_rgb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6046275"/>
            <a:ext cx="1914525" cy="485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17" y="5975929"/>
            <a:ext cx="930399" cy="6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12400" cy="581222"/>
          </a:xfrm>
        </p:spPr>
        <p:txBody>
          <a:bodyPr/>
          <a:lstStyle/>
          <a:p>
            <a:pPr algn="ctr"/>
            <a:r>
              <a:rPr lang="de-CH" altLang="fr-FR" dirty="0" smtClean="0"/>
              <a:t>Tabak: Auswirkungen und Risiken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de-CH" sz="3600" b="1" dirty="0"/>
              <a:t>Auswirkungen:</a:t>
            </a:r>
            <a:endParaRPr lang="de-CH" sz="3600" dirty="0"/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Nikotin hält wach.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Es vermittelt den Eindruck, </a:t>
            </a:r>
            <a:r>
              <a:rPr lang="de-CH" sz="3600" dirty="0" smtClean="0"/>
              <a:t>von Entspannung. </a:t>
            </a:r>
            <a:r>
              <a:rPr lang="de-CH" sz="3600" dirty="0"/>
              <a:t>Dies ist dadurch bedingt, dass die Entzugserscheinungen nach Nikotin befriedigt werden.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Der Effekt ist von kurzer Dauer und hat einen erneuten Konsum zur Folge.</a:t>
            </a:r>
          </a:p>
          <a:p>
            <a:pPr>
              <a:buNone/>
              <a:defRPr/>
            </a:pPr>
            <a:r>
              <a:rPr lang="de-CH" sz="3600" b="1" dirty="0" smtClean="0"/>
              <a:t>Risiken</a:t>
            </a:r>
            <a:endParaRPr lang="de-CH" sz="3600" b="1" dirty="0"/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Beträchtliche physische und psychische Abhängigkeit = Abhängigkeitssymptome ab den ersten Zigaretten möglich;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M</a:t>
            </a:r>
            <a:r>
              <a:rPr lang="de-CH" sz="3600" dirty="0" smtClean="0"/>
              <a:t>orgendlicher </a:t>
            </a:r>
            <a:r>
              <a:rPr lang="de-CH" sz="3600" dirty="0"/>
              <a:t>Husten, </a:t>
            </a:r>
            <a:r>
              <a:rPr lang="de-CH" sz="3600" dirty="0" smtClean="0"/>
              <a:t>Kurzatmigkeit, Krebs, Kreislaufbeschwerden…; </a:t>
            </a:r>
            <a:endParaRPr lang="de-CH" sz="3600" dirty="0"/>
          </a:p>
          <a:p>
            <a:pPr lvl="1">
              <a:buFont typeface="Wingdings" pitchFamily="2" charset="2"/>
              <a:buChar char="Ø"/>
              <a:defRPr/>
            </a:pPr>
            <a:r>
              <a:rPr lang="de-CH" sz="3600" dirty="0"/>
              <a:t>J</a:t>
            </a:r>
            <a:r>
              <a:rPr lang="de-CH" sz="3600" dirty="0" smtClean="0"/>
              <a:t>unge </a:t>
            </a:r>
            <a:r>
              <a:rPr lang="de-CH" sz="3600" dirty="0"/>
              <a:t>Frauen: Antibabypille und Rauchen vertragen sich nicht gut.</a:t>
            </a:r>
          </a:p>
          <a:p>
            <a:pPr marL="0" indent="0">
              <a:buNone/>
              <a:defRPr/>
            </a:pPr>
            <a:endParaRPr lang="de-CH" sz="2000" i="1" dirty="0"/>
          </a:p>
        </p:txBody>
      </p:sp>
    </p:spTree>
    <p:extLst>
      <p:ext uri="{BB962C8B-B14F-4D97-AF65-F5344CB8AC3E}">
        <p14:creationId xmlns:p14="http://schemas.microsoft.com/office/powerpoint/2010/main" val="35079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de-CH" dirty="0" smtClean="0"/>
              <a:t>E-Zigaretten und Tabakprodukte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412776"/>
            <a:ext cx="8280000" cy="4536504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CH" b="1" dirty="0" smtClean="0"/>
              <a:t>Wasserpfeife</a:t>
            </a:r>
            <a:r>
              <a:rPr lang="de-CH" dirty="0" smtClean="0"/>
              <a:t>: Das Rauchen von Wasserpfeifen birgt ebenfalls Risiken und ist nicht weniger giftig als Zigaretten rauchen.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CH" b="1" dirty="0" smtClean="0"/>
              <a:t>Schnupftabak, </a:t>
            </a:r>
            <a:r>
              <a:rPr lang="de-CH" b="1" noProof="1" smtClean="0"/>
              <a:t>Snus</a:t>
            </a:r>
            <a:r>
              <a:rPr lang="de-CH" dirty="0" smtClean="0"/>
              <a:t>: Auch ohne Rauch sind diese Produkte gefährlich, insbesondere wegen dem Risiko einer Abhängigkeit, von Krebs und Entzündungen.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CH" b="1" dirty="0" smtClean="0"/>
              <a:t>E-Zigarette</a:t>
            </a:r>
            <a:r>
              <a:rPr lang="de-CH" dirty="0" smtClean="0"/>
              <a:t>: Auch wenn sie zum Teil als Hilfe zum Tabakentzug gesehen werden kann, sind die langfristigen Konsequenzen der inhalierten Produkte noch nicht bekannt.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CH" b="1" dirty="0" smtClean="0"/>
              <a:t>Produkte mit erhitztem Tabak</a:t>
            </a:r>
            <a:r>
              <a:rPr lang="de-CH" dirty="0" smtClean="0"/>
              <a:t>: Auch hier gibt es noch keine Studien zu den Langzeiteffekten.</a:t>
            </a:r>
          </a:p>
        </p:txBody>
      </p:sp>
    </p:spTree>
    <p:extLst>
      <p:ext uri="{BB962C8B-B14F-4D97-AF65-F5344CB8AC3E}">
        <p14:creationId xmlns:p14="http://schemas.microsoft.com/office/powerpoint/2010/main" val="32718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Argumente, welche Jugendliche vom Tabakkonsum abhalten können 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98" y="1816224"/>
            <a:ext cx="8280000" cy="3917032"/>
          </a:xfrm>
        </p:spPr>
        <p:txBody>
          <a:bodyPr>
            <a:noAutofit/>
          </a:bodyPr>
          <a:lstStyle/>
          <a:p>
            <a:r>
              <a:rPr lang="de-CH" dirty="0" smtClean="0"/>
              <a:t>Durch Rauchen sinkt die physische Leistungsfähigkeit: Nach einer Zigarette nimmt die Muskelkraft vorübergehend um rund 10% ab.</a:t>
            </a:r>
          </a:p>
          <a:p>
            <a:endParaRPr lang="de-CH" dirty="0" smtClean="0"/>
          </a:p>
          <a:p>
            <a:r>
              <a:rPr lang="de-CH" dirty="0" smtClean="0"/>
              <a:t>Schlechter Atem; Kleider, Haare und Finger riechen nach Rauch; langfristig Verschlechterung der Zähne und der Haut = nichts Anziehendes! </a:t>
            </a:r>
          </a:p>
          <a:p>
            <a:endParaRPr lang="de-CH" dirty="0" smtClean="0"/>
          </a:p>
          <a:p>
            <a:r>
              <a:rPr lang="de-CH" dirty="0" smtClean="0"/>
              <a:t>Kosten: Zwei </a:t>
            </a:r>
            <a:r>
              <a:rPr lang="de-CH" noProof="1" smtClean="0"/>
              <a:t>Päckli</a:t>
            </a:r>
            <a:r>
              <a:rPr lang="de-CH" dirty="0" smtClean="0"/>
              <a:t> wöchentlich entsprechen pro Jahr mehr als 886.- CHF (2016)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7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2758</Words>
  <Application>Microsoft Office PowerPoint</Application>
  <PresentationFormat>Bildschirmpräsentation (4:3)</PresentationFormat>
  <Paragraphs>440</Paragraphs>
  <Slides>39</Slides>
  <Notes>39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Masque</vt:lpstr>
      <vt:lpstr>Suchtprävention  Einige Hinweise für Eltern</vt:lpstr>
      <vt:lpstr>Inhalt</vt:lpstr>
      <vt:lpstr>Gründe und Motive zu rauchen  Eine Befragung von Jugendlichen*</vt:lpstr>
      <vt:lpstr>Gründe und Motive Alkohol zu trinken Eine Befragung von Jugendlichen*</vt:lpstr>
      <vt:lpstr>Was beeinflusst den Suchtmittelkonsum?</vt:lpstr>
      <vt:lpstr>PowerPoint-Präsentation</vt:lpstr>
      <vt:lpstr>Tabak: Auswirkungen und Risiken </vt:lpstr>
      <vt:lpstr>E-Zigaretten und Tabakprodukte</vt:lpstr>
      <vt:lpstr>Argumente, welche Jugendliche vom Tabakkonsum abhalten können </vt:lpstr>
      <vt:lpstr>Jugendliche und Tabak: Welche Botschaften?</vt:lpstr>
      <vt:lpstr>PowerPoint-Präsentation</vt:lpstr>
      <vt:lpstr>Alkohol: Auswirkungen und Risiken </vt:lpstr>
      <vt:lpstr>Alkohol: Jugendliche sind besonders gefährdet</vt:lpstr>
      <vt:lpstr>Jugendliche und Alkohol:  Was sagt das Gesetz?</vt:lpstr>
      <vt:lpstr>Jugendliche und Alkohol: Welche Botschaften ?</vt:lpstr>
      <vt:lpstr>PowerPoint-Präsentation</vt:lpstr>
      <vt:lpstr>Cannabissubstanzen</vt:lpstr>
      <vt:lpstr>Cannabis: Konsumformen</vt:lpstr>
      <vt:lpstr>Cannabis: Auswirkungen und Risiken</vt:lpstr>
      <vt:lpstr>Cannabis: Auswirkungen und Risiken</vt:lpstr>
      <vt:lpstr>Cannabis: Auswirkungen und Risiken</vt:lpstr>
      <vt:lpstr>Jugendliche und Cannabis: Welche Botschaften? </vt:lpstr>
      <vt:lpstr>Allgemeine Ziele der Prävention - unabhängig  von der jeweiligen Substanz </vt:lpstr>
      <vt:lpstr>PowerPoint-Präsentation</vt:lpstr>
      <vt:lpstr>Onlinesucht</vt:lpstr>
      <vt:lpstr>Onlinesucht:  Verschiedene Problematiken und geschlechtsspezifische Unterschiede </vt:lpstr>
      <vt:lpstr>Onlinesucht: Risiken </vt:lpstr>
      <vt:lpstr>Onlinesucht</vt:lpstr>
      <vt:lpstr>Onlinesucht: Welche Botschaften?</vt:lpstr>
      <vt:lpstr>PowerPoint-Präsentation</vt:lpstr>
      <vt:lpstr>Prävention durch die Eltern</vt:lpstr>
      <vt:lpstr>Die Rolle der Eltern </vt:lpstr>
      <vt:lpstr>Der Einfluss der Eltern auf den Tabakkonsum</vt:lpstr>
      <vt:lpstr>Das Interesse der Eltern für die Freizeitaktivitäten der Kinder</vt:lpstr>
      <vt:lpstr>Das Vertrauen zwischen Eltern und Jugendlichen als Grundlage für die Prävention</vt:lpstr>
      <vt:lpstr>Wie können die Jugendlichen unterstützt werden?</vt:lpstr>
      <vt:lpstr>Nützliche Internetseiten: </vt:lpstr>
      <vt:lpstr>Suchtprävention in der Klasse Massnahmen der Prävention in unserer Klasse… </vt:lpstr>
      <vt:lpstr>PowerPoint-Präsentation</vt:lpstr>
    </vt:vector>
  </TitlesOfParts>
  <Company>Addiction Suisse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Parrat</dc:creator>
  <cp:lastModifiedBy>Verena ElFehri</cp:lastModifiedBy>
  <cp:revision>225</cp:revision>
  <dcterms:created xsi:type="dcterms:W3CDTF">2016-07-05T11:58:09Z</dcterms:created>
  <dcterms:modified xsi:type="dcterms:W3CDTF">2017-08-30T15:52:05Z</dcterms:modified>
</cp:coreProperties>
</file>